
<file path=[Content_Types].xml><?xml version="1.0" encoding="utf-8"?>
<Types xmlns="http://schemas.openxmlformats.org/package/2006/content-types">
  <Default Extension="gif" ContentType="image/gif"/>
  <Default Extension="jpeg" ContentType="image/jpeg"/>
  <Default Extension="mp4" ContentType="video/mp4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60" r:id="rId1"/>
  </p:sldMasterIdLst>
  <p:sldIdLst>
    <p:sldId id="256" r:id="rId2"/>
    <p:sldId id="263" r:id="rId3"/>
    <p:sldId id="285" r:id="rId4"/>
    <p:sldId id="257" r:id="rId5"/>
    <p:sldId id="290" r:id="rId6"/>
    <p:sldId id="258" r:id="rId7"/>
    <p:sldId id="259" r:id="rId8"/>
    <p:sldId id="286" r:id="rId9"/>
    <p:sldId id="260" r:id="rId10"/>
    <p:sldId id="261" r:id="rId11"/>
    <p:sldId id="262" r:id="rId12"/>
    <p:sldId id="264" r:id="rId13"/>
    <p:sldId id="265" r:id="rId14"/>
    <p:sldId id="266" r:id="rId15"/>
    <p:sldId id="287" r:id="rId16"/>
    <p:sldId id="267" r:id="rId17"/>
    <p:sldId id="268" r:id="rId18"/>
    <p:sldId id="269" r:id="rId19"/>
    <p:sldId id="270" r:id="rId20"/>
    <p:sldId id="272" r:id="rId21"/>
    <p:sldId id="271" r:id="rId22"/>
    <p:sldId id="273" r:id="rId23"/>
    <p:sldId id="274" r:id="rId24"/>
    <p:sldId id="275" r:id="rId25"/>
    <p:sldId id="276" r:id="rId26"/>
    <p:sldId id="277" r:id="rId27"/>
    <p:sldId id="288" r:id="rId28"/>
    <p:sldId id="278" r:id="rId29"/>
    <p:sldId id="279" r:id="rId30"/>
    <p:sldId id="280" r:id="rId31"/>
    <p:sldId id="281" r:id="rId32"/>
    <p:sldId id="282" r:id="rId33"/>
    <p:sldId id="283" r:id="rId34"/>
    <p:sldId id="289" r:id="rId35"/>
    <p:sldId id="284" r:id="rId36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29861"/>
    <p:restoredTop sz="95707"/>
  </p:normalViewPr>
  <p:slideViewPr>
    <p:cSldViewPr snapToGrid="0" snapToObjects="1">
      <p:cViewPr varScale="1">
        <p:scale>
          <a:sx n="100" d="100"/>
          <a:sy n="100" d="100"/>
        </p:scale>
        <p:origin x="184" y="33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theme" Target="theme/theme1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viewProps" Target="view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presProps" Target="presProps.xml"/><Relationship Id="rId40" Type="http://schemas.openxmlformats.org/officeDocument/2006/relationships/tableStyles" Target="tableStyle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8" Type="http://schemas.openxmlformats.org/officeDocument/2006/relationships/slide" Target="slides/slide7.xml"/><Relationship Id="rId3" Type="http://schemas.openxmlformats.org/officeDocument/2006/relationships/slide" Target="slides/slide2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345610A-17B4-4656-93CF-E1D9982860F7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912629" y="1371600"/>
            <a:ext cx="5935540" cy="2696866"/>
          </a:xfrm>
        </p:spPr>
        <p:txBody>
          <a:bodyPr anchor="t">
            <a:normAutofit/>
          </a:bodyPr>
          <a:lstStyle>
            <a:lvl1pPr algn="l">
              <a:defRPr sz="4000"/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A451C80B-DFD6-415B-BA5B-E56E510CD12B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912629" y="4584879"/>
            <a:ext cx="5935540" cy="1287887"/>
          </a:xfrm>
        </p:spPr>
        <p:txBody>
          <a:bodyPr anchor="b">
            <a:normAutofit/>
          </a:bodyPr>
          <a:lstStyle>
            <a:lvl1pPr marL="0" indent="0" algn="l">
              <a:lnSpc>
                <a:spcPct val="130000"/>
              </a:lnSpc>
              <a:buNone/>
              <a:defRPr sz="1800" b="1" cap="all" spc="300" baseline="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 dirty="0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67A2065B-06FF-4991-9F8A-4BE25457B47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D4E46AA-1EC0-4433-9956-E798E94A6FB7}" type="datetimeFigureOut">
              <a:rPr lang="en-US" smtClean="0"/>
              <a:t>10/28/21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B20DF2FA-C604-45D8-A633-11D3742EC14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2EE5DA9-2D04-4850-AB9F-BD353816504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0C38C08-47C7-4847-B0BE-B9D8DEEB3D1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0860627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E08B246-6A68-46BE-9DBD-614FA8CF4E2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3E47706-8D18-4093-A7C1-F30D7543CEDE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3EC7C8FC-AAEA-4AB6-9DB5-2503F58F0E6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D4E46AA-1EC0-4433-9956-E798E94A6FB7}" type="datetimeFigureOut">
              <a:rPr lang="en-US" smtClean="0"/>
              <a:t>10/28/21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E8B1616B-3F08-4869-A522-773C38940F6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3E030CE6-9124-4B3A-A912-AE16B5C3400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0C38C08-47C7-4847-B0BE-B9D8DEEB3D1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97263133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6C78885-57B2-4930-BD7D-CBF916EDF1C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12629" y="1709738"/>
            <a:ext cx="9214884" cy="3159974"/>
          </a:xfrm>
        </p:spPr>
        <p:txBody>
          <a:bodyPr anchor="b">
            <a:normAutofit/>
          </a:bodyPr>
          <a:lstStyle>
            <a:lvl1pPr>
              <a:defRPr sz="4800"/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9BE495E4-2F8B-4CC7-88AC-A312067E60D2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912628" y="5018567"/>
            <a:ext cx="7907079" cy="1073889"/>
          </a:xfrm>
        </p:spPr>
        <p:txBody>
          <a:bodyPr>
            <a:normAutofit/>
          </a:bodyPr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dirty="0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F8585CC9-BAD3-4807-90BB-97DA2D6A6BE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D4E46AA-1EC0-4433-9956-E798E94A6FB7}" type="datetimeFigureOut">
              <a:rPr lang="en-US" smtClean="0"/>
              <a:t>10/28/21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F108CEF-165F-4D7E-9666-5CD0156B497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FE0EBC3D-3277-4D34-9F67-71040C21E3B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0C38C08-47C7-4847-B0BE-B9D8DEEB3D1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93851801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DB477A4-4D01-45B6-9563-0BF13BA72F7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EE17E00-96AC-45F0-82B2-9F601E9B93C2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914400" y="2849526"/>
            <a:ext cx="5105400" cy="3210479"/>
          </a:xfrm>
        </p:spPr>
        <p:txBody>
          <a:bodyPr/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72BA30CD-95C0-427B-A571-A7D8A53278F4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2849526"/>
            <a:ext cx="5105400" cy="321048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86F67CAC-53E4-44AF-BEAC-8FFB96F05A8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D4E46AA-1EC0-4433-9956-E798E94A6FB7}" type="datetimeFigureOut">
              <a:rPr lang="en-US" smtClean="0"/>
              <a:t>10/28/21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083D9F3A-E7F0-45E7-AFA8-0D4A669EC16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3C5F008B-58BB-45FF-923F-5909DAB49D3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0C38C08-47C7-4847-B0BE-B9D8DEEB3D1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44495724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A97B549-9E51-42E0-992A-73E77595777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12628" y="1371599"/>
            <a:ext cx="10442760" cy="939753"/>
          </a:xfrm>
        </p:spPr>
        <p:txBody>
          <a:bodyPr/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C81A5FDC-7C4B-45FB-8462-E2CE79919F33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912628" y="2311353"/>
            <a:ext cx="5084947" cy="695372"/>
          </a:xfrm>
        </p:spPr>
        <p:txBody>
          <a:bodyPr anchor="b">
            <a:normAutofit/>
          </a:bodyPr>
          <a:lstStyle>
            <a:lvl1pPr marL="0" indent="0">
              <a:buNone/>
              <a:defRPr sz="1800" b="1" cap="all" spc="300" baseline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dirty="0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CBD8B686-2E92-45B9-A3D7-9DCAA0C50B36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912628" y="3006725"/>
            <a:ext cx="5084947" cy="3182937"/>
          </a:xfrm>
        </p:spPr>
        <p:txBody>
          <a:bodyPr/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86ADB526-4A44-47B6-8D14-93202E590AA7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2311353"/>
            <a:ext cx="5183188" cy="695372"/>
          </a:xfrm>
        </p:spPr>
        <p:txBody>
          <a:bodyPr anchor="b">
            <a:normAutofit/>
          </a:bodyPr>
          <a:lstStyle>
            <a:lvl1pPr marL="0" indent="0">
              <a:buNone/>
              <a:defRPr sz="1800" b="1" cap="all" spc="300" baseline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574177CA-5C13-4311-BFD3-B98FBD942DA5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3006725"/>
            <a:ext cx="5183188" cy="3182937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4DEA255A-4CB5-40CA-B756-1AA5E27C20B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D4E46AA-1EC0-4433-9956-E798E94A6FB7}" type="datetimeFigureOut">
              <a:rPr lang="en-US" smtClean="0"/>
              <a:t>10/28/21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FF3072C4-10F1-49B8-B0BF-69204EDDCFA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4A5ACC97-44C1-4887-909B-E6732D3C1FF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0C38C08-47C7-4847-B0BE-B9D8DEEB3D1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64124201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E27D313-943A-47E0-8A7A-DFFBCC297AB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23AC25A7-81C8-4AA1-AD9F-C78A451FDE2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D4E46AA-1EC0-4433-9956-E798E94A6FB7}" type="datetimeFigureOut">
              <a:rPr lang="en-US" smtClean="0"/>
              <a:t>10/28/21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6EF54740-6022-46B2-9C55-B60E9651684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089497C9-6B5E-46D6-8FE9-0A5E0CF7F95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0C38C08-47C7-4847-B0BE-B9D8DEEB3D1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03697106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92740D3C-270A-401A-810C-2F86BBBB87D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D4E46AA-1EC0-4433-9956-E798E94A6FB7}" type="datetimeFigureOut">
              <a:rPr lang="en-US" smtClean="0"/>
              <a:t>10/28/21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DDCBE9F8-1765-4F36-A4DE-1DB136025AC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7790CF9E-A6C6-4873-ADBE-7A2939319E5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0C38C08-47C7-4847-B0BE-B9D8DEEB3D1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5422158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F08CDF8-00AD-4441-A6D5-9D7A659EB6C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12628" y="1463038"/>
            <a:ext cx="3859397" cy="1471548"/>
          </a:xfrm>
        </p:spPr>
        <p:txBody>
          <a:bodyPr anchor="t"/>
          <a:lstStyle>
            <a:lvl1pPr>
              <a:defRPr sz="3200"/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8C330AF-CB7E-420A-AE8A-E02E9032588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>
            <a:normAutofit/>
          </a:bodyPr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F43257AD-2422-4CDA-9C55-700F4B5BF251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912628" y="2934586"/>
            <a:ext cx="3859397" cy="2934401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dirty="0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E51B7454-C1CC-46F2-A6FB-1FE786C48F4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D4E46AA-1EC0-4433-9956-E798E94A6FB7}" type="datetimeFigureOut">
              <a:rPr lang="en-US" smtClean="0"/>
              <a:t>10/28/21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49077DBE-6CC7-421B-AB5E-341E20BD922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FD6EAB8F-7526-4CDB-B782-FAD8B3E70B0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0C38C08-47C7-4847-B0BE-B9D8DEEB3D1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73124987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231647F-5A61-44C9-81DC-331C9AE5DDA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12628" y="1463038"/>
            <a:ext cx="3859397" cy="1471548"/>
          </a:xfrm>
        </p:spPr>
        <p:txBody>
          <a:bodyPr anchor="t"/>
          <a:lstStyle>
            <a:lvl1pPr>
              <a:defRPr sz="3200"/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31627A0F-F1B8-49BE-A0FF-7FE16E3BDCC1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C86D1BD6-1519-4431-9FAF-7D4F4129972C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912628" y="2934586"/>
            <a:ext cx="3859397" cy="2934401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dirty="0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25A587A0-353B-42C2-BA96-B1ADEDF642B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D4E46AA-1EC0-4433-9956-E798E94A6FB7}" type="datetimeFigureOut">
              <a:rPr lang="en-US" smtClean="0"/>
              <a:t>10/28/21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44D5A88E-3957-4B76-B1BE-4164029217B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A5F7C5FD-E56A-4C66-8F23-087F95A2FD0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0C38C08-47C7-4847-B0BE-B9D8DEEB3D1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57545083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95E4BB7-3F30-4C31-9BB2-8EC24FC0A1D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1ECF4134-70F5-4EE6-88BE-49D129630CDF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C19EABC7-C044-44DE-B303-55A0581DA1E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D4E46AA-1EC0-4433-9956-E798E94A6FB7}" type="datetimeFigureOut">
              <a:rPr lang="en-US" smtClean="0"/>
              <a:t>10/28/21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4D4A63E1-5BC5-402E-9916-BAB84BCF0BB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A2EF915-AF64-4ECC-8B1A-B7E6A89B791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0C38C08-47C7-4847-B0BE-B9D8DEEB3D1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46194651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6EB09414-2AA1-4D8E-A00A-C092FBC92D91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9198077" y="1401097"/>
            <a:ext cx="2155722" cy="4775865"/>
          </a:xfrm>
        </p:spPr>
        <p:txBody>
          <a:bodyPr vert="eaVert"/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D42C3A78-37C5-46D0-9DF4-CB78AF883C2C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1401097"/>
            <a:ext cx="8232058" cy="4775866"/>
          </a:xfrm>
        </p:spPr>
        <p:txBody>
          <a:bodyPr vert="eaVert"/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49D8705E-925D-4F57-8268-107CE3CF4C4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D4E46AA-1EC0-4433-9956-E798E94A6FB7}" type="datetimeFigureOut">
              <a:rPr lang="en-US" smtClean="0"/>
              <a:t>10/28/21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0FE207E-070D-4EC8-A44C-21F1815FDAA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715D01D1-C266-4161-A820-C084B980131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0C38C08-47C7-4847-B0BE-B9D8DEEB3D1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97955370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1AB4E786-7636-4278-8595-D365D28A796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14400" y="1371600"/>
            <a:ext cx="10363200" cy="131444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EA740849-7059-4C70-992B-5304D2EE9BAB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914399" y="2853369"/>
            <a:ext cx="10363200" cy="308846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D09FEBF6-CEA6-4332-87B3-697807571C84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912628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 b="1" cap="all" spc="300" baseline="0">
                <a:solidFill>
                  <a:schemeClr val="tx1"/>
                </a:solidFill>
              </a:defRPr>
            </a:lvl1pPr>
          </a:lstStyle>
          <a:p>
            <a:fld id="{0D4E46AA-1EC0-4433-9956-E798E94A6FB7}" type="datetimeFigureOut">
              <a:rPr lang="en-US" smtClean="0"/>
              <a:pPr/>
              <a:t>10/28/21</a:t>
            </a:fld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BC6BAF94-621C-43E1-BA0C-410A6899031B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6767622" y="6356350"/>
            <a:ext cx="4040373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 b="1" cap="all" spc="300" baseline="0">
                <a:solidFill>
                  <a:schemeClr val="tx1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137D19E5-9E16-48C9-AAE2-0C70679A8D7B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10807995" y="6356350"/>
            <a:ext cx="723014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 b="1" cap="all" spc="300" baseline="0">
                <a:solidFill>
                  <a:schemeClr val="tx1"/>
                </a:solidFill>
              </a:defRPr>
            </a:lvl1pPr>
          </a:lstStyle>
          <a:p>
            <a:fld id="{70C38C08-47C7-4847-B0BE-B9D8DEEB3D1B}" type="slidenum">
              <a:rPr lang="en-US" smtClean="0"/>
              <a:pPr/>
              <a:t>‹#›</a:t>
            </a:fld>
            <a:endParaRPr lang="en-US" dirty="0"/>
          </a:p>
        </p:txBody>
      </p:sp>
      <p:cxnSp>
        <p:nvCxnSpPr>
          <p:cNvPr id="7" name="Straight Connector 6">
            <a:extLst>
              <a:ext uri="{FF2B5EF4-FFF2-40B4-BE49-F238E27FC236}">
                <a16:creationId xmlns:a16="http://schemas.microsoft.com/office/drawing/2014/main" id="{F209B62C-3402-4623-9A7C-AA048B56F8C3}"/>
              </a:ext>
            </a:extLst>
          </p:cNvPr>
          <p:cNvCxnSpPr>
            <a:cxnSpLocks/>
          </p:cNvCxnSpPr>
          <p:nvPr/>
        </p:nvCxnSpPr>
        <p:spPr>
          <a:xfrm>
            <a:off x="990600" y="1031001"/>
            <a:ext cx="978862" cy="0"/>
          </a:xfrm>
          <a:prstGeom prst="line">
            <a:avLst/>
          </a:prstGeom>
          <a:ln w="7620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12782320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1" r:id="rId1"/>
    <p:sldLayoutId id="2147483670" r:id="rId2"/>
    <p:sldLayoutId id="2147483669" r:id="rId3"/>
    <p:sldLayoutId id="2147483668" r:id="rId4"/>
    <p:sldLayoutId id="2147483667" r:id="rId5"/>
    <p:sldLayoutId id="2147483666" r:id="rId6"/>
    <p:sldLayoutId id="2147483665" r:id="rId7"/>
    <p:sldLayoutId id="2147483664" r:id="rId8"/>
    <p:sldLayoutId id="2147483663" r:id="rId9"/>
    <p:sldLayoutId id="2147483662" r:id="rId10"/>
    <p:sldLayoutId id="2147483661" r:id="rId11"/>
  </p:sldLayoutIdLst>
  <p:txStyles>
    <p:titleStyle>
      <a:lvl1pPr algn="l" defTabSz="914400" rtl="0" eaLnBrk="1" latinLnBrk="0" hangingPunct="1">
        <a:lnSpc>
          <a:spcPct val="100000"/>
        </a:lnSpc>
        <a:spcBef>
          <a:spcPct val="0"/>
        </a:spcBef>
        <a:buNone/>
        <a:defRPr sz="40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120000"/>
        </a:lnSpc>
        <a:spcBef>
          <a:spcPts val="1000"/>
        </a:spcBef>
        <a:buSzPct val="87000"/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1pPr>
      <a:lvl2pPr marL="274320" indent="0" algn="l" defTabSz="914400" rtl="0" eaLnBrk="1" latinLnBrk="0" hangingPunct="1">
        <a:lnSpc>
          <a:spcPct val="120000"/>
        </a:lnSpc>
        <a:spcBef>
          <a:spcPts val="500"/>
        </a:spcBef>
        <a:buSzPct val="87000"/>
        <a:buFontTx/>
        <a:buNone/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548640" indent="-228600" algn="l" defTabSz="914400" rtl="0" eaLnBrk="1" latinLnBrk="0" hangingPunct="1">
        <a:lnSpc>
          <a:spcPct val="120000"/>
        </a:lnSpc>
        <a:spcBef>
          <a:spcPts val="500"/>
        </a:spcBef>
        <a:buSzPct val="87000"/>
        <a:buFont typeface="Arial" panose="020B0604020202020204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3pPr>
      <a:lvl4pPr marL="594360" indent="0" algn="l" defTabSz="914400" rtl="0" eaLnBrk="1" latinLnBrk="0" hangingPunct="1">
        <a:lnSpc>
          <a:spcPct val="120000"/>
        </a:lnSpc>
        <a:spcBef>
          <a:spcPts val="500"/>
        </a:spcBef>
        <a:buSzPct val="87000"/>
        <a:buFontTx/>
        <a:buNone/>
        <a:defRPr sz="1400" kern="1200">
          <a:solidFill>
            <a:schemeClr val="tx1"/>
          </a:solidFill>
          <a:latin typeface="+mn-lt"/>
          <a:ea typeface="+mn-ea"/>
          <a:cs typeface="+mn-cs"/>
        </a:defRPr>
      </a:lvl4pPr>
      <a:lvl5pPr marL="822960" indent="-228600" algn="l" defTabSz="914400" rtl="0" eaLnBrk="1" latinLnBrk="0" hangingPunct="1">
        <a:lnSpc>
          <a:spcPct val="120000"/>
        </a:lnSpc>
        <a:spcBef>
          <a:spcPts val="500"/>
        </a:spcBef>
        <a:buSzPct val="87000"/>
        <a:buFont typeface="Arial" panose="020B0604020202020204" pitchFamily="34" charset="0"/>
        <a:buChar char="•"/>
        <a:defRPr sz="14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gif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video" Target="../media/media1.mp4"/><Relationship Id="rId1" Type="http://schemas.microsoft.com/office/2007/relationships/media" Target="../media/media1.mp4"/><Relationship Id="rId4" Type="http://schemas.openxmlformats.org/officeDocument/2006/relationships/image" Target="../media/image3.png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video" Target="../media/media2.mp4"/><Relationship Id="rId1" Type="http://schemas.microsoft.com/office/2007/relationships/media" Target="../media/media2.mp4"/><Relationship Id="rId4" Type="http://schemas.openxmlformats.org/officeDocument/2006/relationships/image" Target="../media/image3.png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gif"/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video" Target="../media/media3.mp4"/><Relationship Id="rId1" Type="http://schemas.microsoft.com/office/2007/relationships/media" Target="../media/media3.mp4"/><Relationship Id="rId4" Type="http://schemas.openxmlformats.org/officeDocument/2006/relationships/image" Target="../media/image3.png"/></Relationships>
</file>

<file path=ppt/slides/_rels/slide2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4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video" Target="../media/media4.mp4"/><Relationship Id="rId1" Type="http://schemas.microsoft.com/office/2007/relationships/media" Target="../media/media4.mp4"/><Relationship Id="rId4" Type="http://schemas.openxmlformats.org/officeDocument/2006/relationships/image" Target="../media/image3.png"/></Relationships>
</file>

<file path=ppt/slides/_rels/slide3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9" name="Rectangle 8">
            <a:extLst>
              <a:ext uri="{FF2B5EF4-FFF2-40B4-BE49-F238E27FC236}">
                <a16:creationId xmlns:a16="http://schemas.microsoft.com/office/drawing/2014/main" id="{19F9BF86-FE94-4517-B97D-026C7515E58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 w="12700" cap="flat" cmpd="sng" algn="ctr">
            <a:noFill/>
            <a:prstDash val="solid"/>
            <a:miter lim="800000"/>
          </a:ln>
          <a:effectLst/>
          <a:extLst>
            <a:ext uri="{91240B29-F687-4F45-9708-019B960494DF}">
              <a14:hiddenLine xmlns:a14="http://schemas.microsoft.com/office/drawing/2010/main" w="12700" cap="flat" cmpd="sng" algn="ctr">
                <a:solidFill>
                  <a:schemeClr val="accent1">
                    <a:shade val="50000"/>
                  </a:schemeClr>
                </a:solidFill>
                <a:prstDash val="solid"/>
                <a:miter lim="800000"/>
              </a14:hiddenLine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22F76A40-8018-3043-8C3C-EB9261E6A029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914400" y="2870791"/>
            <a:ext cx="4664015" cy="2612976"/>
          </a:xfrm>
        </p:spPr>
        <p:txBody>
          <a:bodyPr anchor="b">
            <a:normAutofit/>
          </a:bodyPr>
          <a:lstStyle/>
          <a:p>
            <a:r>
              <a:rPr lang="en-US" dirty="0"/>
              <a:t>AUTOMATED CASE LOGS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AC54A00D-3FBD-5F44-962F-70AA801BE74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257026" y="1127297"/>
            <a:ext cx="4912477" cy="3837872"/>
          </a:xfrm>
          <a:prstGeom prst="rect">
            <a:avLst/>
          </a:prstGeom>
        </p:spPr>
      </p:pic>
      <p:cxnSp>
        <p:nvCxnSpPr>
          <p:cNvPr id="11" name="Straight Connector 10">
            <a:extLst>
              <a:ext uri="{FF2B5EF4-FFF2-40B4-BE49-F238E27FC236}">
                <a16:creationId xmlns:a16="http://schemas.microsoft.com/office/drawing/2014/main" id="{8A5C8BF2-C035-4BFF-8802-A3972383441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992570" y="5832631"/>
            <a:ext cx="10208830" cy="0"/>
          </a:xfrm>
          <a:prstGeom prst="line">
            <a:avLst/>
          </a:prstGeom>
          <a:ln w="7620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4202458088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487E80E-C299-5C4C-8DC1-6A8EABC456C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Goal 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761FDDE4-5FE9-4C4D-8F4E-B23E96F9151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914400" y="2596890"/>
            <a:ext cx="10363200" cy="3638016"/>
          </a:xfrm>
        </p:spPr>
        <p:txBody>
          <a:bodyPr>
            <a:normAutofit/>
          </a:bodyPr>
          <a:lstStyle/>
          <a:p>
            <a:r>
              <a:rPr lang="en-US" dirty="0"/>
              <a:t>Minimize the “busy work” required by residents, mentors, and the TSC</a:t>
            </a:r>
          </a:p>
          <a:p>
            <a:endParaRPr lang="en-US" dirty="0"/>
          </a:p>
          <a:p>
            <a:r>
              <a:rPr lang="en-US" dirty="0"/>
              <a:t>Focus on what residents truly need to be “day 1 diplomates” 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669278708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6DB2E76-7A4D-B14D-A82B-5586FC60816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Changes 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67B9D48-F298-2B4F-A2AC-8F4156CB515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914399" y="2311205"/>
            <a:ext cx="10832123" cy="4300610"/>
          </a:xfrm>
        </p:spPr>
        <p:txBody>
          <a:bodyPr>
            <a:normAutofit/>
          </a:bodyPr>
          <a:lstStyle/>
          <a:p>
            <a:r>
              <a:rPr lang="en-US" dirty="0"/>
              <a:t>All MRCL case log categories have drop down templates for diagnosis and procedure</a:t>
            </a:r>
          </a:p>
          <a:p>
            <a:endParaRPr lang="en-US" dirty="0"/>
          </a:p>
          <a:p>
            <a:r>
              <a:rPr lang="en-US" dirty="0"/>
              <a:t>Requirement for extraneous information in the diagnosis and procedure excluded</a:t>
            </a:r>
          </a:p>
          <a:p>
            <a:pPr lvl="1"/>
            <a:r>
              <a:rPr lang="en-US" dirty="0"/>
              <a:t>Tooth numbers have been excluded </a:t>
            </a:r>
          </a:p>
          <a:p>
            <a:pPr lvl="1"/>
            <a:r>
              <a:rPr lang="en-US" dirty="0"/>
              <a:t>Restoration type on root canals and apicoectomies has been excluded </a:t>
            </a:r>
          </a:p>
          <a:p>
            <a:pPr lvl="1"/>
            <a:r>
              <a:rPr lang="en-US" dirty="0" err="1"/>
              <a:t>Etc</a:t>
            </a:r>
            <a:r>
              <a:rPr lang="en-US" dirty="0"/>
              <a:t>…</a:t>
            </a:r>
          </a:p>
          <a:p>
            <a:pPr lvl="1"/>
            <a:endParaRPr lang="en-US" dirty="0"/>
          </a:p>
          <a:p>
            <a:r>
              <a:rPr lang="en-US" dirty="0"/>
              <a:t>It was elected to not make requirements for tooth variety at this time</a:t>
            </a:r>
          </a:p>
          <a:p>
            <a:pPr marL="560070" lvl="1" indent="-285750">
              <a:buFont typeface="Arial" panose="020B0604020202020204" pitchFamily="34" charset="0"/>
              <a:buChar char="•"/>
            </a:pPr>
            <a:r>
              <a:rPr lang="en-US" dirty="0"/>
              <a:t>May be suggested in the future if automation is successful and the college believes that this would be helpful for residency training.  </a:t>
            </a:r>
          </a:p>
          <a:p>
            <a:endParaRPr lang="en-US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273066646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4C64EAE-51C8-F441-A8C8-8326DD0566C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738554" y="1443709"/>
            <a:ext cx="10539045" cy="4628844"/>
          </a:xfrm>
        </p:spPr>
        <p:txBody>
          <a:bodyPr>
            <a:normAutofit fontScale="92500" lnSpcReduction="10000"/>
          </a:bodyPr>
          <a:lstStyle/>
          <a:p>
            <a:pPr marL="0" indent="0">
              <a:buNone/>
            </a:pPr>
            <a:endParaRPr lang="en-US" dirty="0"/>
          </a:p>
          <a:p>
            <a:endParaRPr lang="en-US" dirty="0"/>
          </a:p>
          <a:p>
            <a:r>
              <a:rPr lang="en-US" dirty="0"/>
              <a:t>These will be </a:t>
            </a:r>
            <a:r>
              <a:rPr lang="en-US" b="1" u="sng" dirty="0"/>
              <a:t>automatically “TSC-</a:t>
            </a:r>
            <a:r>
              <a:rPr lang="en-US" b="1" u="sng" dirty="0" err="1"/>
              <a:t>Oked</a:t>
            </a:r>
            <a:r>
              <a:rPr lang="en-US" b="1" u="sng" dirty="0"/>
              <a:t>” </a:t>
            </a:r>
            <a:r>
              <a:rPr lang="en-US" dirty="0"/>
              <a:t>once the mentor checks off on them</a:t>
            </a:r>
          </a:p>
          <a:p>
            <a:endParaRPr lang="en-US" dirty="0"/>
          </a:p>
          <a:p>
            <a:r>
              <a:rPr lang="en-US" dirty="0"/>
              <a:t>If the case was directly supervised, the resident will choose a </a:t>
            </a:r>
            <a:r>
              <a:rPr lang="en-US" b="1" u="sng" dirty="0"/>
              <a:t>MRCL short form</a:t>
            </a:r>
            <a:r>
              <a:rPr lang="en-US" dirty="0"/>
              <a:t> regardless if primary or not. </a:t>
            </a:r>
          </a:p>
          <a:p>
            <a:pPr lvl="1"/>
            <a:r>
              <a:rPr lang="en-US" dirty="0"/>
              <a:t>Diplomate confirms the case was directly supervised and case is automatically approved </a:t>
            </a:r>
          </a:p>
          <a:p>
            <a:pPr lvl="1"/>
            <a:r>
              <a:rPr lang="en-US" dirty="0"/>
              <a:t>No code sent back </a:t>
            </a:r>
          </a:p>
          <a:p>
            <a:endParaRPr lang="en-US" dirty="0"/>
          </a:p>
          <a:p>
            <a:r>
              <a:rPr lang="en-US" dirty="0"/>
              <a:t>If case was not directly supervised and resident was primary </a:t>
            </a:r>
            <a:r>
              <a:rPr lang="en-US" b="1" u="sng" dirty="0"/>
              <a:t>MRCL long form </a:t>
            </a:r>
            <a:r>
              <a:rPr lang="en-US" dirty="0"/>
              <a:t>needs to be filled out</a:t>
            </a:r>
          </a:p>
          <a:p>
            <a:endParaRPr lang="en-US" dirty="0"/>
          </a:p>
          <a:p>
            <a:pPr lvl="1"/>
            <a:endParaRPr lang="en-US" dirty="0"/>
          </a:p>
        </p:txBody>
      </p:sp>
      <p:sp>
        <p:nvSpPr>
          <p:cNvPr id="6" name="Title 1">
            <a:extLst>
              <a:ext uri="{FF2B5EF4-FFF2-40B4-BE49-F238E27FC236}">
                <a16:creationId xmlns:a16="http://schemas.microsoft.com/office/drawing/2014/main" id="{0DF5A730-E205-6548-855C-26AAD442F94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14401" y="1252846"/>
            <a:ext cx="10363200" cy="1314443"/>
          </a:xfrm>
        </p:spPr>
        <p:txBody>
          <a:bodyPr/>
          <a:lstStyle/>
          <a:p>
            <a:r>
              <a:rPr lang="en-US" dirty="0"/>
              <a:t>Changes </a:t>
            </a:r>
          </a:p>
        </p:txBody>
      </p:sp>
    </p:spTree>
    <p:extLst>
      <p:ext uri="{BB962C8B-B14F-4D97-AF65-F5344CB8AC3E}">
        <p14:creationId xmlns:p14="http://schemas.microsoft.com/office/powerpoint/2010/main" val="3204968200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Graphical user interface, text, application, email&#10;&#10;Description automatically generated">
            <a:extLst>
              <a:ext uri="{FF2B5EF4-FFF2-40B4-BE49-F238E27FC236}">
                <a16:creationId xmlns:a16="http://schemas.microsoft.com/office/drawing/2014/main" id="{85C103F2-C23E-9C48-8F9C-A3DF216621F5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237095" y="12700"/>
            <a:ext cx="9994900" cy="68453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30369928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85FA8D5-2A25-1945-9EBD-4570D91020A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914399" y="2163858"/>
            <a:ext cx="10539045" cy="4441275"/>
          </a:xfrm>
        </p:spPr>
        <p:txBody>
          <a:bodyPr/>
          <a:lstStyle/>
          <a:p>
            <a:r>
              <a:rPr lang="en-US" dirty="0"/>
              <a:t>In rare cases there will be fill in the blank </a:t>
            </a:r>
          </a:p>
          <a:p>
            <a:pPr marL="560070" lvl="1" indent="-285750">
              <a:buFont typeface="Arial" panose="020B0604020202020204" pitchFamily="34" charset="0"/>
              <a:buChar char="•"/>
            </a:pPr>
            <a:r>
              <a:rPr lang="en-US" dirty="0"/>
              <a:t>In this cases </a:t>
            </a:r>
            <a:r>
              <a:rPr lang="en-US" dirty="0">
                <a:solidFill>
                  <a:srgbClr val="FF0000"/>
                </a:solidFill>
              </a:rPr>
              <a:t>AVDC ABBREVIATIONS MUST BE USED IF THEY EXIST </a:t>
            </a:r>
          </a:p>
          <a:p>
            <a:pPr marL="560070" lvl="1" indent="-285750">
              <a:buFont typeface="Arial" panose="020B0604020202020204" pitchFamily="34" charset="0"/>
              <a:buChar char="•"/>
            </a:pPr>
            <a:r>
              <a:rPr lang="en-US" dirty="0"/>
              <a:t>TSC will manually evaluate cases with fill in the blank </a:t>
            </a:r>
          </a:p>
          <a:p>
            <a:pPr marL="560070" lvl="1" indent="-285750">
              <a:buFont typeface="Arial" panose="020B0604020202020204" pitchFamily="34" charset="0"/>
              <a:buChar char="•"/>
            </a:pPr>
            <a:endParaRPr lang="en-US" dirty="0"/>
          </a:p>
          <a:p>
            <a:r>
              <a:rPr lang="en-US" dirty="0"/>
              <a:t>The system will automatically calculate 50% primary and assist</a:t>
            </a:r>
          </a:p>
          <a:p>
            <a:pPr lvl="1"/>
            <a:r>
              <a:rPr lang="en-US" dirty="0"/>
              <a:t>Will not allow you to save a case if you have exceeded the assists </a:t>
            </a:r>
          </a:p>
          <a:p>
            <a:endParaRPr lang="en-US" dirty="0"/>
          </a:p>
          <a:p>
            <a:r>
              <a:rPr lang="en-US" dirty="0"/>
              <a:t>The system will </a:t>
            </a:r>
            <a:r>
              <a:rPr lang="en-US" i="1" dirty="0"/>
              <a:t>eventually </a:t>
            </a:r>
            <a:r>
              <a:rPr lang="en-US" dirty="0"/>
              <a:t>automatically calculate the 67% rule for applicable categories </a:t>
            </a:r>
          </a:p>
          <a:p>
            <a:pPr lvl="1"/>
            <a:r>
              <a:rPr lang="en-US" dirty="0"/>
              <a:t>For now TSC will still need to manually evaluate diversity </a:t>
            </a:r>
          </a:p>
        </p:txBody>
      </p:sp>
      <p:sp>
        <p:nvSpPr>
          <p:cNvPr id="4" name="Title 1">
            <a:extLst>
              <a:ext uri="{FF2B5EF4-FFF2-40B4-BE49-F238E27FC236}">
                <a16:creationId xmlns:a16="http://schemas.microsoft.com/office/drawing/2014/main" id="{DA3EDC3C-BFA4-744E-9FB6-EB4758313A7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14401" y="1252846"/>
            <a:ext cx="10363200" cy="1314443"/>
          </a:xfrm>
        </p:spPr>
        <p:txBody>
          <a:bodyPr/>
          <a:lstStyle/>
          <a:p>
            <a:r>
              <a:rPr lang="en-US" dirty="0"/>
              <a:t>Changes </a:t>
            </a:r>
          </a:p>
        </p:txBody>
      </p:sp>
    </p:spTree>
    <p:extLst>
      <p:ext uri="{BB962C8B-B14F-4D97-AF65-F5344CB8AC3E}">
        <p14:creationId xmlns:p14="http://schemas.microsoft.com/office/powerpoint/2010/main" val="3217670898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8274129-2CFD-964C-8B77-AEC59B82F81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u="sng" dirty="0"/>
              <a:t>OM – Oral Medicine (20 cases) </a:t>
            </a:r>
            <a:br>
              <a:rPr lang="en-US" b="1" dirty="0"/>
            </a:br>
            <a:endParaRPr lang="en-US" dirty="0"/>
          </a:p>
        </p:txBody>
      </p:sp>
      <p:sp>
        <p:nvSpPr>
          <p:cNvPr id="4" name="Rectangle 1">
            <a:extLst>
              <a:ext uri="{FF2B5EF4-FFF2-40B4-BE49-F238E27FC236}">
                <a16:creationId xmlns:a16="http://schemas.microsoft.com/office/drawing/2014/main" id="{FCD89F3B-2765-B146-B8DA-C11873E4457D}"/>
              </a:ext>
            </a:extLst>
          </p:cNvPr>
          <p:cNvSpPr>
            <a:spLocks noGrp="1" noChangeArrowheads="1"/>
          </p:cNvSpPr>
          <p:nvPr>
            <p:ph idx="1"/>
          </p:nvPr>
        </p:nvSpPr>
        <p:spPr bwMode="auto">
          <a:xfrm>
            <a:off x="914400" y="2494576"/>
            <a:ext cx="10747169" cy="335476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  <a:spAutoFit/>
          </a:bodyPr>
          <a:lstStyle>
            <a:lvl1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altLang="en-US" sz="1800" b="1" i="0" u="sng" strike="noStrike" cap="none" normalizeH="0" baseline="0" dirty="0">
                <a:ln>
                  <a:noFill/>
                </a:ln>
                <a:effectLst/>
                <a:latin typeface="+mn-lt"/>
                <a:ea typeface="Times New Roman" panose="02020603050405020304" pitchFamily="18" charset="0"/>
              </a:rPr>
              <a:t>Diagnosis</a:t>
            </a:r>
            <a:r>
              <a:rPr kumimoji="0" lang="en-US" altLang="en-US" sz="1800" b="0" i="0" u="sng" strike="noStrike" cap="none" normalizeH="0" baseline="0" dirty="0">
                <a:ln>
                  <a:noFill/>
                </a:ln>
                <a:effectLst/>
                <a:latin typeface="+mn-lt"/>
                <a:ea typeface="Times New Roman" panose="02020603050405020304" pitchFamily="18" charset="0"/>
              </a:rPr>
              <a:t>:</a:t>
            </a:r>
            <a:r>
              <a:rPr kumimoji="0" lang="en-US" altLang="en-US" sz="1800" b="0" i="0" strike="noStrike" cap="none" normalizeH="0" baseline="0" dirty="0">
                <a:ln>
                  <a:noFill/>
                </a:ln>
                <a:effectLst/>
                <a:latin typeface="+mn-lt"/>
                <a:ea typeface="Times New Roman" panose="02020603050405020304" pitchFamily="18" charset="0"/>
              </a:rPr>
              <a:t> </a:t>
            </a:r>
            <a:r>
              <a:rPr kumimoji="0" lang="en-US" altLang="en-US" sz="1800" b="0" i="0" u="none" strike="noStrike" cap="none" normalizeH="0" baseline="0" dirty="0">
                <a:ln>
                  <a:noFill/>
                </a:ln>
                <a:effectLst/>
                <a:latin typeface="+mn-lt"/>
                <a:ea typeface="Times New Roman" panose="02020603050405020304" pitchFamily="18" charset="0"/>
              </a:rPr>
              <a:t>Fill in the blank</a:t>
            </a: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en-US" altLang="en-US" sz="1800" b="0" i="0" u="none" strike="noStrike" cap="none" normalizeH="0" baseline="0" dirty="0">
              <a:ln>
                <a:noFill/>
              </a:ln>
              <a:effectLst/>
              <a:latin typeface="+mn-lt"/>
            </a:endParaRP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Char char="•"/>
              <a:tabLst/>
            </a:pPr>
            <a:r>
              <a:rPr kumimoji="0" lang="en-US" altLang="en-US" sz="1800" b="1" i="0" u="sng" strike="noStrike" cap="none" normalizeH="0" baseline="0" dirty="0">
                <a:ln>
                  <a:noFill/>
                </a:ln>
                <a:solidFill>
                  <a:srgbClr val="FF0000"/>
                </a:solidFill>
                <a:effectLst/>
                <a:latin typeface="+mn-lt"/>
                <a:ea typeface="Times New Roman" panose="02020603050405020304" pitchFamily="18" charset="0"/>
              </a:rPr>
              <a:t>Mentor is responsible </a:t>
            </a:r>
            <a:r>
              <a:rPr kumimoji="0" lang="en-US" altLang="en-US" sz="1800" b="0" i="0" u="none" strike="noStrike" cap="none" normalizeH="0" baseline="0" dirty="0">
                <a:ln>
                  <a:noFill/>
                </a:ln>
                <a:effectLst/>
                <a:latin typeface="+mn-lt"/>
                <a:ea typeface="Times New Roman" panose="02020603050405020304" pitchFamily="18" charset="0"/>
              </a:rPr>
              <a:t>for ensuring that AVDC abbreviations are utilized if they exist </a:t>
            </a:r>
          </a:p>
          <a:p>
            <a:pPr marL="45720" lvl="1">
              <a:lnSpc>
                <a:spcPct val="100000"/>
              </a:lnSpc>
              <a:buSzTx/>
              <a:buFontTx/>
              <a:buChar char="•"/>
            </a:pPr>
            <a:r>
              <a:rPr lang="en-US" altLang="en-US" sz="1600" dirty="0">
                <a:latin typeface="+mn-lt"/>
                <a:ea typeface="Times New Roman" panose="02020603050405020304" pitchFamily="18" charset="0"/>
              </a:rPr>
              <a:t>When TSC evaluates the annual report they see that abbreviations were not used the report will be returned </a:t>
            </a:r>
            <a:r>
              <a:rPr lang="en-US" altLang="en-US" sz="1600" dirty="0">
                <a:solidFill>
                  <a:srgbClr val="FF0000"/>
                </a:solidFill>
                <a:latin typeface="+mn-lt"/>
                <a:ea typeface="Times New Roman" panose="02020603050405020304" pitchFamily="18" charset="0"/>
              </a:rPr>
              <a:t>UNREVIEWED </a:t>
            </a:r>
            <a:endParaRPr kumimoji="0" lang="en-US" altLang="en-US" sz="1600" b="0" i="0" u="none" strike="noStrike" cap="none" normalizeH="0" baseline="0" dirty="0">
              <a:ln>
                <a:noFill/>
              </a:ln>
              <a:solidFill>
                <a:srgbClr val="FF0000"/>
              </a:solidFill>
              <a:effectLst/>
              <a:latin typeface="+mn-lt"/>
              <a:ea typeface="Times New Roman" panose="02020603050405020304" pitchFamily="18" charset="0"/>
            </a:endParaRP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en-US" altLang="en-US" sz="1800" b="1" i="0" u="none" strike="noStrike" cap="none" normalizeH="0" baseline="0" dirty="0">
              <a:ln>
                <a:noFill/>
              </a:ln>
              <a:effectLst/>
              <a:latin typeface="+mn-lt"/>
              <a:ea typeface="Times New Roman" panose="02020603050405020304" pitchFamily="18" charset="0"/>
            </a:endParaRP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altLang="en-US" sz="1800" b="1" i="0" u="sng" strike="noStrike" cap="none" normalizeH="0" baseline="0" dirty="0">
                <a:ln>
                  <a:noFill/>
                </a:ln>
                <a:effectLst/>
                <a:latin typeface="+mn-lt"/>
                <a:ea typeface="Times New Roman" panose="02020603050405020304" pitchFamily="18" charset="0"/>
              </a:rPr>
              <a:t>Procedure options</a:t>
            </a:r>
            <a:r>
              <a:rPr lang="en-US" altLang="en-US" sz="1800" b="1" u="sng" dirty="0">
                <a:latin typeface="+mn-lt"/>
                <a:ea typeface="Times New Roman" panose="02020603050405020304" pitchFamily="18" charset="0"/>
              </a:rPr>
              <a:t> *67% for variety</a:t>
            </a: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en-US" altLang="en-US" sz="1800" b="0" i="0" u="none" strike="noStrike" cap="none" normalizeH="0" baseline="0" dirty="0">
              <a:ln>
                <a:noFill/>
              </a:ln>
              <a:effectLst/>
              <a:latin typeface="+mn-lt"/>
            </a:endParaRP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Char char="•"/>
              <a:tabLst/>
            </a:pPr>
            <a:r>
              <a:rPr kumimoji="0" lang="en-US" altLang="en-US" sz="1800" b="0" i="0" u="sng" strike="noStrike" cap="none" normalizeH="0" baseline="0" dirty="0">
                <a:ln>
                  <a:noFill/>
                </a:ln>
                <a:effectLst/>
                <a:latin typeface="+mn-lt"/>
                <a:ea typeface="Calibri" panose="020F0502020204030204" pitchFamily="34" charset="0"/>
              </a:rPr>
              <a:t>Diagnostic Imaging</a:t>
            </a:r>
            <a:r>
              <a:rPr kumimoji="0" lang="en-US" altLang="en-US" sz="1800" b="0" i="0" u="none" strike="noStrike" cap="none" normalizeH="0" baseline="0" dirty="0">
                <a:ln>
                  <a:noFill/>
                </a:ln>
                <a:effectLst/>
                <a:latin typeface="+mn-lt"/>
                <a:ea typeface="Calibri" panose="020F0502020204030204" pitchFamily="34" charset="0"/>
              </a:rPr>
              <a:t>: Radiographs, CT, CBCT, MRI, ultrasound </a:t>
            </a:r>
            <a:endParaRPr kumimoji="0" lang="en-US" altLang="en-US" sz="1800" b="0" i="0" u="none" strike="noStrike" cap="none" normalizeH="0" baseline="0" dirty="0">
              <a:ln>
                <a:noFill/>
              </a:ln>
              <a:effectLst/>
              <a:latin typeface="+mn-lt"/>
            </a:endParaRP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Char char="•"/>
              <a:tabLst/>
            </a:pPr>
            <a:r>
              <a:rPr kumimoji="0" lang="en-US" altLang="en-US" sz="1800" b="0" i="0" u="sng" strike="noStrike" cap="none" normalizeH="0" baseline="0" dirty="0">
                <a:ln>
                  <a:noFill/>
                </a:ln>
                <a:effectLst/>
                <a:latin typeface="+mn-lt"/>
                <a:ea typeface="Calibri" panose="020F0502020204030204" pitchFamily="34" charset="0"/>
              </a:rPr>
              <a:t>Pathology</a:t>
            </a:r>
            <a:r>
              <a:rPr kumimoji="0" lang="en-US" altLang="en-US" sz="1800" b="0" i="0" u="none" strike="noStrike" cap="none" normalizeH="0" baseline="0" dirty="0">
                <a:ln>
                  <a:noFill/>
                </a:ln>
                <a:effectLst/>
                <a:latin typeface="+mn-lt"/>
                <a:ea typeface="Calibri" panose="020F0502020204030204" pitchFamily="34" charset="0"/>
              </a:rPr>
              <a:t>: Cytology, incisional biopsy (B/I), and excisional biopsy (B/E).  </a:t>
            </a:r>
            <a:endParaRPr kumimoji="0" lang="en-US" altLang="en-US" sz="1800" b="0" i="0" u="none" strike="noStrike" cap="none" normalizeH="0" baseline="0" dirty="0">
              <a:ln>
                <a:noFill/>
              </a:ln>
              <a:effectLst/>
              <a:latin typeface="+mn-lt"/>
            </a:endParaRP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Char char="•"/>
              <a:tabLst/>
            </a:pPr>
            <a:r>
              <a:rPr kumimoji="0" lang="en-US" altLang="en-US" sz="1800" b="0" i="0" u="sng" strike="noStrike" cap="none" normalizeH="0" baseline="0" dirty="0">
                <a:ln>
                  <a:noFill/>
                </a:ln>
                <a:effectLst/>
                <a:latin typeface="+mn-lt"/>
                <a:ea typeface="Calibri" panose="020F0502020204030204" pitchFamily="34" charset="0"/>
              </a:rPr>
              <a:t>Microbiology</a:t>
            </a:r>
            <a:r>
              <a:rPr kumimoji="0" lang="en-US" altLang="en-US" sz="1800" b="0" i="0" u="none" strike="noStrike" cap="none" normalizeH="0" baseline="0" dirty="0">
                <a:ln>
                  <a:noFill/>
                </a:ln>
                <a:effectLst/>
                <a:latin typeface="+mn-lt"/>
                <a:ea typeface="Calibri" panose="020F0502020204030204" pitchFamily="34" charset="0"/>
              </a:rPr>
              <a:t>: Bacterial culture and sensitivity, fungal cultures.</a:t>
            </a:r>
            <a:endParaRPr kumimoji="0" lang="en-US" altLang="en-US" sz="1800" b="0" i="0" u="none" strike="noStrike" cap="none" normalizeH="0" baseline="0" dirty="0">
              <a:ln>
                <a:noFill/>
              </a:ln>
              <a:effectLst/>
              <a:latin typeface="+mn-lt"/>
            </a:endParaRP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Char char="•"/>
              <a:tabLst/>
            </a:pPr>
            <a:r>
              <a:rPr kumimoji="0" lang="en-US" altLang="en-US" sz="1800" b="0" i="0" u="none" strike="noStrike" cap="none" normalizeH="0" baseline="0" dirty="0">
                <a:ln>
                  <a:noFill/>
                </a:ln>
                <a:effectLst/>
                <a:latin typeface="+mn-lt"/>
                <a:ea typeface="Calibri" panose="020F0502020204030204" pitchFamily="34" charset="0"/>
              </a:rPr>
              <a:t> </a:t>
            </a:r>
            <a:r>
              <a:rPr kumimoji="0" lang="en-US" altLang="en-US" sz="1800" b="0" i="0" u="sng" strike="noStrike" cap="none" normalizeH="0" baseline="0" dirty="0">
                <a:ln>
                  <a:noFill/>
                </a:ln>
                <a:effectLst/>
                <a:latin typeface="+mn-lt"/>
                <a:ea typeface="Calibri" panose="020F0502020204030204" pitchFamily="34" charset="0"/>
              </a:rPr>
              <a:t>Serologic Tests</a:t>
            </a:r>
            <a:r>
              <a:rPr kumimoji="0" lang="en-US" altLang="en-US" sz="1800" b="0" i="0" u="none" strike="noStrike" cap="none" normalizeH="0" baseline="0" dirty="0">
                <a:ln>
                  <a:noFill/>
                </a:ln>
                <a:effectLst/>
                <a:latin typeface="+mn-lt"/>
                <a:ea typeface="Calibri" panose="020F0502020204030204" pitchFamily="34" charset="0"/>
              </a:rPr>
              <a:t>: Fill in the blank (all accepted)</a:t>
            </a:r>
            <a:endParaRPr kumimoji="0" lang="en-US" altLang="en-US" sz="1800" b="0" i="0" u="none" strike="noStrike" cap="none" normalizeH="0" baseline="0" dirty="0">
              <a:ln>
                <a:noFill/>
              </a:ln>
              <a:effectLst/>
              <a:latin typeface="+mn-lt"/>
            </a:endParaRPr>
          </a:p>
        </p:txBody>
      </p:sp>
    </p:spTree>
    <p:extLst>
      <p:ext uri="{BB962C8B-B14F-4D97-AF65-F5344CB8AC3E}">
        <p14:creationId xmlns:p14="http://schemas.microsoft.com/office/powerpoint/2010/main" val="1838496091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zoom_0" descr="zoom_0">
            <a:hlinkClick r:id="" action="ppaction://media"/>
            <a:extLst>
              <a:ext uri="{FF2B5EF4-FFF2-40B4-BE49-F238E27FC236}">
                <a16:creationId xmlns:a16="http://schemas.microsoft.com/office/drawing/2014/main" id="{73ABFE3E-B9A5-264D-8661-3C93738004D9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4763" y="3175"/>
            <a:ext cx="109728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4849571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27200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4"/>
                </p:tgtEl>
              </p:cMediaNode>
            </p:video>
            <p:seq concurrent="1" nextAc="seek">
              <p:cTn id="8" restart="whenNotActive" fill="hold" evtFilter="cancelBubble" nodeType="interactiveSeq">
                <p:stCondLst>
                  <p:cond evt="onClick" delay="0">
                    <p:tgtEl>
                      <p:spTgt spid="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" fill="hold">
                      <p:stCondLst>
                        <p:cond delay="0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2" dur="1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"/>
                  </p:tgtEl>
                </p:cond>
              </p:nextCondLst>
            </p:seq>
          </p:childTnLst>
        </p:cTn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F768BCB-F080-CD4E-BF78-C15AEB04552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PE1 (20 cases)  </a:t>
            </a:r>
            <a:br>
              <a:rPr lang="en-US" dirty="0"/>
            </a:b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07979EC-80EE-8E4A-80BF-554917AA11A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10000"/>
          </a:bodyPr>
          <a:lstStyle/>
          <a:p>
            <a:pPr marL="0" indent="0">
              <a:buNone/>
            </a:pPr>
            <a:r>
              <a:rPr lang="en-US" b="1" u="sng" dirty="0"/>
              <a:t>Diagnosis options: </a:t>
            </a:r>
          </a:p>
          <a:p>
            <a:r>
              <a:rPr lang="en-US" dirty="0"/>
              <a:t>Periodontal disease stage 1 (PD1)</a:t>
            </a:r>
          </a:p>
          <a:p>
            <a:r>
              <a:rPr lang="en-US" dirty="0"/>
              <a:t>Periodontal disease stage 1 (PD2) </a:t>
            </a:r>
          </a:p>
          <a:p>
            <a:endParaRPr lang="en-US" dirty="0"/>
          </a:p>
          <a:p>
            <a:pPr marL="0" indent="0">
              <a:buNone/>
            </a:pPr>
            <a:r>
              <a:rPr lang="en-US" b="1" u="sng" dirty="0"/>
              <a:t>Procedure</a:t>
            </a:r>
            <a:r>
              <a:rPr lang="en-US" u="sng" dirty="0"/>
              <a:t>: </a:t>
            </a:r>
          </a:p>
          <a:p>
            <a:r>
              <a:rPr lang="en-US" dirty="0"/>
              <a:t>Prophylactic cleaning (PRO) is the only option</a:t>
            </a:r>
          </a:p>
          <a:p>
            <a:pPr marL="0" indent="0">
              <a:buNone/>
            </a:pPr>
            <a:r>
              <a:rPr lang="en-US" b="1" dirty="0"/>
              <a:t> </a:t>
            </a:r>
            <a:endParaRPr lang="en-US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958642585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CED19D1-EAC3-C544-8100-A61B8B81EAD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PE2 (20 cases)   </a:t>
            </a:r>
            <a:br>
              <a:rPr lang="en-US" dirty="0"/>
            </a:b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1971E92-A33E-AE4B-8471-5A89A58C98D4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 fontScale="85000" lnSpcReduction="10000"/>
          </a:bodyPr>
          <a:lstStyle/>
          <a:p>
            <a:pPr marL="0" indent="0">
              <a:buNone/>
            </a:pPr>
            <a:r>
              <a:rPr lang="en-US" b="1" u="sng" dirty="0"/>
              <a:t>Diagnosis options</a:t>
            </a:r>
            <a:r>
              <a:rPr lang="en-US" u="sng" dirty="0"/>
              <a:t>: </a:t>
            </a:r>
          </a:p>
          <a:p>
            <a:r>
              <a:rPr lang="en-US" dirty="0"/>
              <a:t>Periodontal disease stage 2 (PD2) </a:t>
            </a:r>
          </a:p>
          <a:p>
            <a:r>
              <a:rPr lang="en-US" dirty="0"/>
              <a:t>Periodontal disease stage 3  (PD3) </a:t>
            </a:r>
          </a:p>
          <a:p>
            <a:endParaRPr lang="en-US" dirty="0"/>
          </a:p>
          <a:p>
            <a:pPr marL="0" indent="0">
              <a:buNone/>
            </a:pPr>
            <a:r>
              <a:rPr lang="en-US" b="1" u="sng" dirty="0"/>
              <a:t>Procedure options: </a:t>
            </a:r>
          </a:p>
          <a:p>
            <a:r>
              <a:rPr lang="en-US" dirty="0"/>
              <a:t>Prophylactic cleaning and closed root planning (PRO, RP/C) </a:t>
            </a:r>
          </a:p>
          <a:p>
            <a:r>
              <a:rPr lang="en-US" dirty="0"/>
              <a:t>Prophylactic cleaning, closed root planning, and </a:t>
            </a:r>
            <a:r>
              <a:rPr lang="en-US" dirty="0" err="1"/>
              <a:t>perioceutic</a:t>
            </a:r>
            <a:r>
              <a:rPr lang="en-US" dirty="0"/>
              <a:t> (PRO, RP/C, </a:t>
            </a:r>
            <a:r>
              <a:rPr lang="en-US" dirty="0" err="1"/>
              <a:t>perioceutic</a:t>
            </a:r>
            <a:r>
              <a:rPr lang="en-US" dirty="0"/>
              <a:t> placement)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425311429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925764D-6CB0-FA4A-BE63-6EF2D725665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PE3 (10 cases) </a:t>
            </a:r>
            <a:br>
              <a:rPr lang="en-US" dirty="0"/>
            </a:b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CF510FE-4AB2-1C4D-BEB3-83BD27CD6F4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914400" y="2364408"/>
            <a:ext cx="10640292" cy="3606808"/>
          </a:xfrm>
        </p:spPr>
        <p:txBody>
          <a:bodyPr>
            <a:normAutofit fontScale="92500" lnSpcReduction="10000"/>
          </a:bodyPr>
          <a:lstStyle/>
          <a:p>
            <a:pPr marL="0" indent="0">
              <a:buNone/>
            </a:pPr>
            <a:r>
              <a:rPr lang="en-US" b="1" u="sng" dirty="0"/>
              <a:t>Diagnosis options: </a:t>
            </a:r>
          </a:p>
          <a:p>
            <a:pPr marL="0" indent="0">
              <a:buNone/>
            </a:pPr>
            <a:endParaRPr lang="en-US" b="1" u="sng" dirty="0"/>
          </a:p>
          <a:p>
            <a:pPr lvl="0"/>
            <a:r>
              <a:rPr lang="en-US" dirty="0"/>
              <a:t>Indicate the stage of periodontal disease of the tooth and if there was GE </a:t>
            </a:r>
          </a:p>
          <a:p>
            <a:pPr lvl="1"/>
            <a:r>
              <a:rPr lang="en-US" dirty="0"/>
              <a:t>Periodontal disease stage 2 (PD2) </a:t>
            </a:r>
          </a:p>
          <a:p>
            <a:pPr lvl="1"/>
            <a:r>
              <a:rPr lang="en-US" dirty="0"/>
              <a:t>Periodontal disease stage 3 (PD3) </a:t>
            </a:r>
          </a:p>
          <a:p>
            <a:pPr lvl="1"/>
            <a:r>
              <a:rPr lang="en-US" dirty="0"/>
              <a:t>Periodontal disease stage 4 (PD4)</a:t>
            </a:r>
          </a:p>
          <a:p>
            <a:pPr lvl="1"/>
            <a:r>
              <a:rPr lang="en-US" dirty="0"/>
              <a:t>Periodontal disease stage 2 (PD2), Gingival enlargement (GE)</a:t>
            </a:r>
          </a:p>
          <a:p>
            <a:pPr lvl="1"/>
            <a:r>
              <a:rPr lang="en-US" dirty="0"/>
              <a:t>Periodontal disease stage 3 (PD3), Gingival enlargement (GE)</a:t>
            </a:r>
          </a:p>
          <a:p>
            <a:pPr lvl="1"/>
            <a:r>
              <a:rPr lang="en-US" dirty="0"/>
              <a:t>Periodontal disease stage 4 (PD4), Gingival enlargement (GE)</a:t>
            </a:r>
          </a:p>
          <a:p>
            <a:pPr lvl="1"/>
            <a:endParaRPr lang="en-US" dirty="0"/>
          </a:p>
          <a:p>
            <a:pPr lvl="1"/>
            <a:endParaRPr lang="en-US" dirty="0"/>
          </a:p>
          <a:p>
            <a:pPr lvl="0"/>
            <a:endParaRPr lang="en-US" dirty="0"/>
          </a:p>
          <a:p>
            <a:endParaRPr lang="en-US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845018337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05B41F0-2D0B-5043-96E0-32C2D3360254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914399" y="2208810"/>
            <a:ext cx="10363200" cy="3733019"/>
          </a:xfrm>
        </p:spPr>
        <p:txBody>
          <a:bodyPr>
            <a:normAutofit fontScale="77500" lnSpcReduction="20000"/>
          </a:bodyPr>
          <a:lstStyle/>
          <a:p>
            <a:pPr marL="0" indent="0">
              <a:buNone/>
            </a:pPr>
            <a:r>
              <a:rPr lang="en-US" b="1" u="sng" dirty="0"/>
              <a:t>Procedure options</a:t>
            </a:r>
            <a:r>
              <a:rPr lang="en-US" dirty="0"/>
              <a:t>: </a:t>
            </a:r>
          </a:p>
          <a:p>
            <a:endParaRPr lang="en-US" dirty="0"/>
          </a:p>
          <a:p>
            <a:r>
              <a:rPr lang="en-US" dirty="0"/>
              <a:t>Prophylactic cleaning, gingivectomy (PRO,GV)</a:t>
            </a:r>
          </a:p>
          <a:p>
            <a:pPr lvl="0"/>
            <a:r>
              <a:rPr lang="en-US" dirty="0"/>
              <a:t>Prophylactic cleaning and type 1 crown lengthening (PRO, CR/L type 1)</a:t>
            </a:r>
          </a:p>
          <a:p>
            <a:pPr lvl="0"/>
            <a:r>
              <a:rPr lang="en-US" dirty="0"/>
              <a:t>Prophylactic cleaning and open root planning (PRO, RPO)</a:t>
            </a:r>
          </a:p>
          <a:p>
            <a:pPr lvl="0"/>
            <a:r>
              <a:rPr lang="en-US" dirty="0"/>
              <a:t>Prophylactic cleaning and gingival wedge resection (PRO, gingival wedge resection)</a:t>
            </a:r>
          </a:p>
          <a:p>
            <a:pPr lvl="0"/>
            <a:r>
              <a:rPr lang="en-US" dirty="0"/>
              <a:t>Prophylactic cleaning and lateral sliding flap (PRO, F/LA)</a:t>
            </a:r>
          </a:p>
          <a:p>
            <a:pPr lvl="0"/>
            <a:r>
              <a:rPr lang="en-US" dirty="0"/>
              <a:t>Prophylactic cleaning and coronal advancement flap (PRO, F/CO)</a:t>
            </a:r>
          </a:p>
          <a:p>
            <a:pPr lvl="0"/>
            <a:r>
              <a:rPr lang="en-US" dirty="0"/>
              <a:t>Prophylactic cleaning and apically positioned flap WITHOUT BONE REMOVAL (PRO, F/AP)</a:t>
            </a:r>
          </a:p>
          <a:p>
            <a:pPr lvl="0"/>
            <a:r>
              <a:rPr lang="en-US" dirty="0"/>
              <a:t>Prophylactic cleaning and other *fill in blank, </a:t>
            </a:r>
          </a:p>
          <a:p>
            <a:endParaRPr lang="en-US" dirty="0"/>
          </a:p>
        </p:txBody>
      </p:sp>
      <p:sp>
        <p:nvSpPr>
          <p:cNvPr id="4" name="Title 1">
            <a:extLst>
              <a:ext uri="{FF2B5EF4-FFF2-40B4-BE49-F238E27FC236}">
                <a16:creationId xmlns:a16="http://schemas.microsoft.com/office/drawing/2014/main" id="{1FDF1A1B-57C4-8C42-A05F-F51DD0AEF30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PE3 (10 cases) </a:t>
            </a:r>
            <a:br>
              <a:rPr lang="en-US" dirty="0"/>
            </a:b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955143094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C2AF855-B90A-7744-A884-4906C9929BE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PE4 (10 cases)  </a:t>
            </a:r>
            <a:br>
              <a:rPr lang="en-US" dirty="0"/>
            </a:b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FE9037C-982C-2B43-B3B4-F7360F3E4738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0" indent="0">
              <a:buNone/>
            </a:pPr>
            <a:r>
              <a:rPr lang="en-US" b="1" u="sng" dirty="0"/>
              <a:t>Diagnosis options: </a:t>
            </a:r>
            <a:endParaRPr lang="en-US" u="sng" dirty="0"/>
          </a:p>
          <a:p>
            <a:r>
              <a:rPr lang="en-US" dirty="0"/>
              <a:t>Periodontal disease stage 2 (PD2) </a:t>
            </a:r>
          </a:p>
          <a:p>
            <a:r>
              <a:rPr lang="en-US" dirty="0"/>
              <a:t>Periodontal disease stage 3 (PD3) </a:t>
            </a:r>
          </a:p>
          <a:p>
            <a:r>
              <a:rPr lang="en-US" dirty="0"/>
              <a:t>Periodontal disease stage 4 (PD4)</a:t>
            </a:r>
          </a:p>
          <a:p>
            <a:pPr lvl="0"/>
            <a:r>
              <a:rPr lang="en-US" dirty="0"/>
              <a:t>Complicated crown root fracture (T/FX/CCRF)</a:t>
            </a:r>
          </a:p>
          <a:p>
            <a:pPr lvl="0"/>
            <a:r>
              <a:rPr lang="en-US" dirty="0"/>
              <a:t>Other* fill in the blank 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274274264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B951B84-8535-EC4D-85E5-7B9AA937973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PE4 (10 cases)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DD49732-0368-D543-8AEE-CB11413B5A9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914400" y="2397940"/>
            <a:ext cx="10363200" cy="3088460"/>
          </a:xfrm>
        </p:spPr>
        <p:txBody>
          <a:bodyPr>
            <a:normAutofit fontScale="85000" lnSpcReduction="20000"/>
          </a:bodyPr>
          <a:lstStyle/>
          <a:p>
            <a:pPr marL="0" indent="0">
              <a:buNone/>
            </a:pPr>
            <a:r>
              <a:rPr lang="en-US" b="1" u="sng" dirty="0"/>
              <a:t>Procedure</a:t>
            </a:r>
            <a:r>
              <a:rPr lang="en-US" u="sng" dirty="0"/>
              <a:t> </a:t>
            </a:r>
            <a:r>
              <a:rPr lang="en-US" b="1" u="sng" dirty="0"/>
              <a:t>options:</a:t>
            </a:r>
            <a:r>
              <a:rPr lang="en-US" u="sng" dirty="0"/>
              <a:t>  </a:t>
            </a:r>
          </a:p>
          <a:p>
            <a:pPr lvl="0"/>
            <a:r>
              <a:rPr lang="en-US" dirty="0"/>
              <a:t>Prophylactic cleaning and bone graft (PRO, GF/B)</a:t>
            </a:r>
          </a:p>
          <a:p>
            <a:pPr lvl="0"/>
            <a:r>
              <a:rPr lang="en-US" dirty="0"/>
              <a:t>Prophylactic cleaning and guided tissue regeneration (PRO, GTR) *fill in membrane used</a:t>
            </a:r>
          </a:p>
          <a:p>
            <a:pPr lvl="0"/>
            <a:r>
              <a:rPr lang="en-US" dirty="0"/>
              <a:t>Prophylactic cleaning, bone graft, and guided tissue regeneration (PRO, GF/B, GTR) * fill in membrane used</a:t>
            </a:r>
          </a:p>
          <a:p>
            <a:pPr lvl="0"/>
            <a:r>
              <a:rPr lang="en-US" dirty="0"/>
              <a:t>Prophylactic cleaning and periodontal splinting (PRO, periodontal splint)</a:t>
            </a:r>
          </a:p>
          <a:p>
            <a:pPr lvl="0"/>
            <a:r>
              <a:rPr lang="en-US" dirty="0"/>
              <a:t>Prophylactic cleaning and type 2 crown lengthening (PRO, CR/L type II)</a:t>
            </a:r>
          </a:p>
          <a:p>
            <a:pPr lvl="0"/>
            <a:r>
              <a:rPr lang="en-US" dirty="0"/>
              <a:t>Prophylactic cleaning and other advanced periodontal procedure *  choose other, fill in blank </a:t>
            </a:r>
            <a:r>
              <a:rPr lang="en-US" b="1" u="sng" dirty="0"/>
              <a:t> </a:t>
            </a:r>
            <a:endParaRPr lang="en-US" dirty="0"/>
          </a:p>
          <a:p>
            <a:pPr marL="0" indent="0">
              <a:buNone/>
            </a:pPr>
            <a:endParaRPr lang="en-US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686707621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zoom_0" descr="zoom_0">
            <a:hlinkClick r:id="" action="ppaction://media"/>
            <a:extLst>
              <a:ext uri="{FF2B5EF4-FFF2-40B4-BE49-F238E27FC236}">
                <a16:creationId xmlns:a16="http://schemas.microsoft.com/office/drawing/2014/main" id="{264EBB44-AC3C-734F-94C5-4B0E0456F80D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157163" y="0"/>
            <a:ext cx="12034837" cy="752177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8850371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60120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4"/>
                </p:tgtEl>
              </p:cMediaNode>
            </p:video>
            <p:seq concurrent="1" nextAc="seek">
              <p:cTn id="8" restart="whenNotActive" fill="hold" evtFilter="cancelBubble" nodeType="interactiveSeq">
                <p:stCondLst>
                  <p:cond evt="onClick" delay="0">
                    <p:tgtEl>
                      <p:spTgt spid="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" fill="hold">
                      <p:stCondLst>
                        <p:cond delay="0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2" dur="1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"/>
                  </p:tgtEl>
                </p:cond>
              </p:nextCondLst>
            </p:seq>
          </p:childTnLst>
        </p:cTn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DF847C8-0317-A344-9FDD-F5B89052D4C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EN1 (34 cases)</a:t>
            </a:r>
            <a:br>
              <a:rPr lang="en-US" dirty="0"/>
            </a:b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49B751F-F6BC-BE4D-9ADC-0E2C1964802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914399" y="2268187"/>
            <a:ext cx="10363200" cy="4358244"/>
          </a:xfrm>
        </p:spPr>
        <p:txBody>
          <a:bodyPr>
            <a:normAutofit fontScale="85000" lnSpcReduction="10000"/>
          </a:bodyPr>
          <a:lstStyle/>
          <a:p>
            <a:pPr marL="0" indent="0">
              <a:buNone/>
            </a:pPr>
            <a:r>
              <a:rPr lang="en-US" b="1" u="sng" dirty="0"/>
              <a:t>Diagnosis options </a:t>
            </a:r>
            <a:endParaRPr lang="en-US" u="sng" dirty="0"/>
          </a:p>
          <a:p>
            <a:pPr lvl="0"/>
            <a:r>
              <a:rPr lang="en-US" b="1" dirty="0"/>
              <a:t>1</a:t>
            </a:r>
            <a:r>
              <a:rPr lang="en-US" b="1" baseline="30000" dirty="0"/>
              <a:t>st </a:t>
            </a:r>
            <a:r>
              <a:rPr lang="en-US" b="1" dirty="0"/>
              <a:t>indicate why the root canal was performed </a:t>
            </a:r>
            <a:r>
              <a:rPr lang="en-US" dirty="0"/>
              <a:t> </a:t>
            </a:r>
          </a:p>
          <a:p>
            <a:pPr lvl="1"/>
            <a:r>
              <a:rPr lang="en-US" dirty="0"/>
              <a:t>Non-vital tooth (T/NV)</a:t>
            </a:r>
          </a:p>
          <a:p>
            <a:pPr lvl="1"/>
            <a:r>
              <a:rPr lang="en-US" dirty="0"/>
              <a:t>Intrinsically stained tooth (SI)</a:t>
            </a:r>
          </a:p>
          <a:p>
            <a:pPr lvl="1"/>
            <a:r>
              <a:rPr lang="en-US" dirty="0"/>
              <a:t>Complicated crown fracture (T/FX/CCF)</a:t>
            </a:r>
          </a:p>
          <a:p>
            <a:pPr lvl="1"/>
            <a:r>
              <a:rPr lang="en-US" dirty="0"/>
              <a:t>Complicated crown root fracture (T/FX/CCRF) </a:t>
            </a:r>
          </a:p>
          <a:p>
            <a:pPr lvl="1"/>
            <a:endParaRPr lang="en-US" dirty="0"/>
          </a:p>
          <a:p>
            <a:pPr lvl="0"/>
            <a:r>
              <a:rPr lang="en-US" b="1" dirty="0"/>
              <a:t>2</a:t>
            </a:r>
            <a:r>
              <a:rPr lang="en-US" b="1" baseline="30000" dirty="0"/>
              <a:t>nd</a:t>
            </a:r>
            <a:r>
              <a:rPr lang="en-US" b="1" dirty="0"/>
              <a:t> indicate what tooth the root canal was performed on </a:t>
            </a:r>
            <a:endParaRPr lang="en-US" dirty="0"/>
          </a:p>
          <a:p>
            <a:pPr lvl="1"/>
            <a:r>
              <a:rPr lang="en-US" dirty="0"/>
              <a:t>Canine</a:t>
            </a:r>
          </a:p>
          <a:p>
            <a:pPr lvl="1"/>
            <a:r>
              <a:rPr lang="en-US" dirty="0"/>
              <a:t>Maxillary Fourth premolar</a:t>
            </a:r>
          </a:p>
          <a:p>
            <a:pPr lvl="1"/>
            <a:r>
              <a:rPr lang="en-US" dirty="0"/>
              <a:t>Mandibular first molar</a:t>
            </a:r>
          </a:p>
          <a:p>
            <a:pPr lvl="1"/>
            <a:r>
              <a:rPr lang="en-US" dirty="0"/>
              <a:t> Incisor</a:t>
            </a:r>
          </a:p>
          <a:p>
            <a:pPr lvl="1"/>
            <a:r>
              <a:rPr lang="en-US" dirty="0"/>
              <a:t>Other 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081862574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47EAD74-2428-C141-908C-3F7AA5FEE18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EN1 (34 cases)</a:t>
            </a:r>
            <a:br>
              <a:rPr lang="en-US" dirty="0"/>
            </a:br>
            <a:endParaRPr lang="en-US" dirty="0"/>
          </a:p>
        </p:txBody>
      </p:sp>
      <p:sp>
        <p:nvSpPr>
          <p:cNvPr id="4" name="Rectangle 1">
            <a:extLst>
              <a:ext uri="{FF2B5EF4-FFF2-40B4-BE49-F238E27FC236}">
                <a16:creationId xmlns:a16="http://schemas.microsoft.com/office/drawing/2014/main" id="{A4412109-6173-524D-8D86-C95E52058885}"/>
              </a:ext>
            </a:extLst>
          </p:cNvPr>
          <p:cNvSpPr>
            <a:spLocks noGrp="1" noChangeArrowheads="1"/>
          </p:cNvSpPr>
          <p:nvPr>
            <p:ph idx="1"/>
          </p:nvPr>
        </p:nvSpPr>
        <p:spPr bwMode="auto">
          <a:xfrm>
            <a:off x="1009400" y="2613392"/>
            <a:ext cx="9642765" cy="1631216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  <a:spAutoFit/>
          </a:bodyPr>
          <a:lstStyle>
            <a:lvl1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None/>
              <a:tabLst/>
            </a:pPr>
            <a:r>
              <a:rPr kumimoji="0" lang="en-US" altLang="en-US" b="1" i="0" u="sng" strike="noStrike" cap="none" normalizeH="0" baseline="0" dirty="0">
                <a:ln>
                  <a:noFill/>
                </a:ln>
                <a:effectLst/>
                <a:latin typeface="+mn-lt"/>
                <a:ea typeface="Times New Roman" panose="02020603050405020304" pitchFamily="18" charset="0"/>
              </a:rPr>
              <a:t>Procedure options: </a:t>
            </a:r>
            <a:endParaRPr lang="en-US" altLang="en-US" sz="1800" b="1" u="sng" dirty="0">
              <a:latin typeface="+mn-lt"/>
            </a:endParaRPr>
          </a:p>
          <a:p>
            <a:pPr>
              <a:lnSpc>
                <a:spcPct val="100000"/>
              </a:lnSpc>
              <a:buSzTx/>
            </a:pPr>
            <a:r>
              <a:rPr kumimoji="0" lang="en-US" altLang="en-US" sz="2000" b="0" i="0" u="none" strike="noStrike" cap="none" normalizeH="0" baseline="0" dirty="0">
                <a:ln>
                  <a:noFill/>
                </a:ln>
                <a:effectLst/>
                <a:latin typeface="+mn-lt"/>
                <a:ea typeface="Times New Roman" panose="02020603050405020304" pitchFamily="18" charset="0"/>
              </a:rPr>
              <a:t>Root canal therapy (RCT)</a:t>
            </a:r>
            <a:endParaRPr lang="en-US" altLang="en-US" dirty="0">
              <a:latin typeface="+mn-lt"/>
            </a:endParaRPr>
          </a:p>
          <a:p>
            <a:pPr>
              <a:lnSpc>
                <a:spcPct val="100000"/>
              </a:lnSpc>
              <a:buSzTx/>
            </a:pPr>
            <a:r>
              <a:rPr kumimoji="0" lang="en-US" altLang="en-US" sz="2000" b="0" i="0" u="none" strike="noStrike" cap="none" normalizeH="0" baseline="0" dirty="0">
                <a:ln>
                  <a:noFill/>
                </a:ln>
                <a:effectLst/>
                <a:latin typeface="+mn-lt"/>
                <a:ea typeface="Times New Roman" panose="02020603050405020304" pitchFamily="18" charset="0"/>
              </a:rPr>
              <a:t>Staged root canal therapy (Stage RCT) * fill in blank with details </a:t>
            </a:r>
          </a:p>
          <a:p>
            <a:pPr>
              <a:lnSpc>
                <a:spcPct val="100000"/>
              </a:lnSpc>
              <a:buSzTx/>
            </a:pPr>
            <a:endParaRPr lang="en-US" altLang="en-US" dirty="0">
              <a:latin typeface="+mn-lt"/>
            </a:endParaRPr>
          </a:p>
          <a:p>
            <a:pPr>
              <a:lnSpc>
                <a:spcPct val="100000"/>
              </a:lnSpc>
              <a:buSzTx/>
            </a:pPr>
            <a:r>
              <a:rPr kumimoji="0" lang="en-US" altLang="en-US" sz="2000" b="0" i="0" u="none" strike="noStrike" cap="none" normalizeH="0" baseline="0" dirty="0">
                <a:ln>
                  <a:noFill/>
                </a:ln>
                <a:effectLst/>
                <a:latin typeface="+mn-lt"/>
              </a:rPr>
              <a:t>**No longer need to indicate what restorative was used**</a:t>
            </a:r>
          </a:p>
        </p:txBody>
      </p:sp>
    </p:spTree>
    <p:extLst>
      <p:ext uri="{BB962C8B-B14F-4D97-AF65-F5344CB8AC3E}">
        <p14:creationId xmlns:p14="http://schemas.microsoft.com/office/powerpoint/2010/main" val="3142869731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9520FBF-997A-E04E-BD80-AFFC1A88E79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EN2 (5 cases)</a:t>
            </a:r>
            <a:br>
              <a:rPr lang="en-US" dirty="0"/>
            </a:b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016816A-9FFB-3D41-BCDA-E652592BA872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914398" y="2078182"/>
            <a:ext cx="10580915" cy="4453247"/>
          </a:xfrm>
        </p:spPr>
        <p:txBody>
          <a:bodyPr>
            <a:normAutofit fontScale="92500" lnSpcReduction="10000"/>
          </a:bodyPr>
          <a:lstStyle/>
          <a:p>
            <a:pPr marL="0" indent="0">
              <a:buNone/>
            </a:pPr>
            <a:r>
              <a:rPr lang="en-US" b="1" u="sng" dirty="0"/>
              <a:t>Diagnosis options </a:t>
            </a:r>
          </a:p>
          <a:p>
            <a:r>
              <a:rPr lang="en-US" dirty="0"/>
              <a:t>Complicated crown fracture (T/FX/CCF)</a:t>
            </a:r>
          </a:p>
          <a:p>
            <a:r>
              <a:rPr lang="en-US" dirty="0"/>
              <a:t>Complicated crown root fracture (T/FX/CCRF) </a:t>
            </a:r>
          </a:p>
          <a:p>
            <a:pPr lvl="0"/>
            <a:r>
              <a:rPr lang="en-US" dirty="0"/>
              <a:t>Malocclusion with </a:t>
            </a:r>
            <a:r>
              <a:rPr lang="en-US" dirty="0" err="1"/>
              <a:t>linguoverted</a:t>
            </a:r>
            <a:r>
              <a:rPr lang="en-US" dirty="0"/>
              <a:t> canines </a:t>
            </a:r>
          </a:p>
          <a:p>
            <a:pPr lvl="2"/>
            <a:r>
              <a:rPr lang="en-US" dirty="0"/>
              <a:t>Choose: MAL 2/LV 304, MAL 2/LV404, MAL 1/LV 304, MAL 1/LV 404 </a:t>
            </a:r>
          </a:p>
          <a:p>
            <a:pPr lvl="0"/>
            <a:r>
              <a:rPr lang="en-US" dirty="0"/>
              <a:t>Other *fill in the blank </a:t>
            </a:r>
          </a:p>
          <a:p>
            <a:endParaRPr lang="en-US" dirty="0"/>
          </a:p>
          <a:p>
            <a:pPr marL="0" indent="0">
              <a:buNone/>
            </a:pPr>
            <a:r>
              <a:rPr lang="en-US" b="1" u="sng" dirty="0"/>
              <a:t>Procedure options: </a:t>
            </a:r>
          </a:p>
          <a:p>
            <a:pPr lvl="0"/>
            <a:r>
              <a:rPr lang="en-US" dirty="0"/>
              <a:t>Vital pulpotomy (VP)</a:t>
            </a:r>
          </a:p>
          <a:p>
            <a:pPr lvl="0"/>
            <a:r>
              <a:rPr lang="en-US" dirty="0"/>
              <a:t>Crown reduction with vital pulpotomy (CR/XP, VP)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497987018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8C849FB-557F-FC4A-9563-7060B22B8B4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EN3 (3 cases) </a:t>
            </a:r>
            <a:br>
              <a:rPr lang="en-US" dirty="0"/>
            </a:b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6C66498-B0D5-444D-8035-106DEF2AC38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771896" y="2268186"/>
            <a:ext cx="10937174" cy="4405745"/>
          </a:xfrm>
        </p:spPr>
        <p:txBody>
          <a:bodyPr>
            <a:normAutofit fontScale="85000" lnSpcReduction="20000"/>
          </a:bodyPr>
          <a:lstStyle/>
          <a:p>
            <a:pPr marL="0" indent="0">
              <a:buNone/>
            </a:pPr>
            <a:r>
              <a:rPr lang="en-US" b="1" u="sng" dirty="0"/>
              <a:t>Diagnosis</a:t>
            </a:r>
            <a:r>
              <a:rPr lang="en-US" u="sng" dirty="0"/>
              <a:t>: </a:t>
            </a:r>
            <a:r>
              <a:rPr lang="en-US" dirty="0"/>
              <a:t>Fill in blank </a:t>
            </a:r>
          </a:p>
          <a:p>
            <a:pPr lvl="0"/>
            <a:r>
              <a:rPr lang="en-US" b="1" u="sng" dirty="0"/>
              <a:t>Mentor is responsible </a:t>
            </a:r>
            <a:r>
              <a:rPr lang="en-US" dirty="0"/>
              <a:t>for ensuring that AVDC abbreviations are utilized if they exist. </a:t>
            </a:r>
            <a:r>
              <a:rPr lang="en-US" b="1" dirty="0"/>
              <a:t>Procedure options</a:t>
            </a:r>
            <a:r>
              <a:rPr lang="en-US" dirty="0"/>
              <a:t>: </a:t>
            </a:r>
          </a:p>
          <a:p>
            <a:pPr marL="0" lvl="0" indent="0">
              <a:buNone/>
            </a:pPr>
            <a:endParaRPr lang="en-US" dirty="0"/>
          </a:p>
          <a:p>
            <a:pPr marL="0" lvl="0" indent="0">
              <a:buNone/>
            </a:pPr>
            <a:r>
              <a:rPr lang="en-US" b="1" u="sng" dirty="0"/>
              <a:t>Procedure options </a:t>
            </a:r>
          </a:p>
          <a:p>
            <a:pPr lvl="0"/>
            <a:r>
              <a:rPr lang="en-US" dirty="0"/>
              <a:t>Apicoectomy (AP/X)</a:t>
            </a:r>
          </a:p>
          <a:p>
            <a:pPr lvl="0"/>
            <a:r>
              <a:rPr lang="en-US" dirty="0"/>
              <a:t>Surgical root canal (RCT/S)</a:t>
            </a:r>
          </a:p>
          <a:p>
            <a:pPr lvl="0"/>
            <a:r>
              <a:rPr lang="en-US" dirty="0"/>
              <a:t>Apexification (APN)</a:t>
            </a:r>
          </a:p>
          <a:p>
            <a:pPr lvl="0"/>
            <a:r>
              <a:rPr lang="en-US" dirty="0"/>
              <a:t>Replantation of an avulsed tooth (T/RI) * must fill in the blank with details regarding splint removal and date of root canal</a:t>
            </a:r>
          </a:p>
          <a:p>
            <a:pPr lvl="0"/>
            <a:r>
              <a:rPr lang="en-US" dirty="0"/>
              <a:t>Repositioning of a luxated tooth (T/RP) *must fill in the blank with details regarding splint removal and date of root canal</a:t>
            </a:r>
          </a:p>
          <a:p>
            <a:pPr lvl="0"/>
            <a:r>
              <a:rPr lang="en-US" dirty="0"/>
              <a:t>Other * fill in blank 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990317403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623A5FE-0D6C-564B-ADC2-E1AF93205CB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EN3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34BF21A-FFA2-7A4B-B693-7AA915299C30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No longer need to put what material was used for </a:t>
            </a:r>
            <a:r>
              <a:rPr lang="en-US" dirty="0" err="1"/>
              <a:t>apico</a:t>
            </a:r>
            <a:endParaRPr lang="en-US" dirty="0"/>
          </a:p>
          <a:p>
            <a:endParaRPr lang="en-US" dirty="0"/>
          </a:p>
          <a:p>
            <a:r>
              <a:rPr lang="en-US" dirty="0"/>
              <a:t>Still require one to be a surgical root canal/apicoectomy </a:t>
            </a:r>
          </a:p>
        </p:txBody>
      </p:sp>
    </p:spTree>
    <p:extLst>
      <p:ext uri="{BB962C8B-B14F-4D97-AF65-F5344CB8AC3E}">
        <p14:creationId xmlns:p14="http://schemas.microsoft.com/office/powerpoint/2010/main" val="1957601534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D8152D8-9B70-614B-82C0-A6B9729A78B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b="1" dirty="0"/>
              <a:t>RE (12 cases) *Variety from diagnosis and/pr procedure </a:t>
            </a:r>
            <a:br>
              <a:rPr lang="en-US" b="1" dirty="0"/>
            </a:b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5396D56-9F2D-E74A-99C9-FC1A6A4E1DF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65019" y="2686043"/>
            <a:ext cx="10612581" cy="3887398"/>
          </a:xfrm>
        </p:spPr>
        <p:txBody>
          <a:bodyPr>
            <a:normAutofit fontScale="92500" lnSpcReduction="20000"/>
          </a:bodyPr>
          <a:lstStyle/>
          <a:p>
            <a:pPr marL="0" indent="0">
              <a:buNone/>
            </a:pPr>
            <a:r>
              <a:rPr lang="en-US" b="1" u="sng" dirty="0"/>
              <a:t>Diagnosis options</a:t>
            </a:r>
            <a:r>
              <a:rPr lang="en-US" u="sng" dirty="0"/>
              <a:t>: </a:t>
            </a:r>
          </a:p>
          <a:p>
            <a:pPr lvl="0"/>
            <a:r>
              <a:rPr lang="en-US" dirty="0"/>
              <a:t>Complicated crown fracture (T/FX/CCF)</a:t>
            </a:r>
          </a:p>
          <a:p>
            <a:pPr lvl="0"/>
            <a:r>
              <a:rPr lang="en-US" dirty="0"/>
              <a:t>Complicated crown root fracture (T/FX/CCRF)</a:t>
            </a:r>
          </a:p>
          <a:p>
            <a:pPr lvl="0"/>
            <a:r>
              <a:rPr lang="en-US" dirty="0"/>
              <a:t>Uncomplicated crown fracture (T/FX/UCF)</a:t>
            </a:r>
          </a:p>
          <a:p>
            <a:pPr lvl="0"/>
            <a:r>
              <a:rPr lang="en-US" dirty="0"/>
              <a:t>Uncomplicated crown root fracture (T/FX/UCRF)</a:t>
            </a:r>
          </a:p>
          <a:p>
            <a:pPr lvl="0"/>
            <a:r>
              <a:rPr lang="en-US" dirty="0"/>
              <a:t>Caries (CA)</a:t>
            </a:r>
          </a:p>
          <a:p>
            <a:pPr lvl="0"/>
            <a:r>
              <a:rPr lang="en-US" dirty="0"/>
              <a:t>Enamel defect (ED)</a:t>
            </a:r>
          </a:p>
          <a:p>
            <a:pPr lvl="0"/>
            <a:r>
              <a:rPr lang="en-US" dirty="0"/>
              <a:t>Enamel Hypoplasia (EH)</a:t>
            </a:r>
          </a:p>
          <a:p>
            <a:pPr lvl="0"/>
            <a:r>
              <a:rPr lang="en-US" dirty="0"/>
              <a:t>Other *Fill in the blank  </a:t>
            </a:r>
          </a:p>
          <a:p>
            <a:pPr marL="0" indent="0">
              <a:buNone/>
            </a:pPr>
            <a:endParaRPr lang="en-US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457516959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D11970B-B88F-9444-A51B-EFC05CAB082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RE (12 cases)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6F9C9C2-450A-414B-BB79-793D9D2B9B07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914400" y="2627728"/>
            <a:ext cx="10363200" cy="3088460"/>
          </a:xfrm>
        </p:spPr>
        <p:txBody>
          <a:bodyPr>
            <a:normAutofit fontScale="92500" lnSpcReduction="20000"/>
          </a:bodyPr>
          <a:lstStyle/>
          <a:p>
            <a:pPr marL="0" indent="0">
              <a:buNone/>
            </a:pPr>
            <a:r>
              <a:rPr lang="en-US" b="1" u="sng" dirty="0"/>
              <a:t>Procedure options</a:t>
            </a:r>
            <a:r>
              <a:rPr lang="en-US" u="sng" dirty="0"/>
              <a:t>: </a:t>
            </a:r>
          </a:p>
          <a:p>
            <a:pPr lvl="0"/>
            <a:r>
              <a:rPr lang="en-US" dirty="0"/>
              <a:t>Composite restoration (R/C)</a:t>
            </a:r>
          </a:p>
          <a:p>
            <a:pPr lvl="0"/>
            <a:r>
              <a:rPr lang="en-US" dirty="0"/>
              <a:t>Glass ionomer restoration (R/I)</a:t>
            </a:r>
          </a:p>
          <a:p>
            <a:pPr lvl="0"/>
            <a:r>
              <a:rPr lang="en-US" dirty="0"/>
              <a:t>Amalgam restoration (R/A)</a:t>
            </a:r>
          </a:p>
          <a:p>
            <a:pPr lvl="0"/>
            <a:r>
              <a:rPr lang="en-US" dirty="0"/>
              <a:t>Restoration downgraded from a root canal procedure </a:t>
            </a:r>
          </a:p>
          <a:p>
            <a:pPr lvl="1"/>
            <a:r>
              <a:rPr lang="en-US" dirty="0"/>
              <a:t>R/C downgraded from EN1</a:t>
            </a:r>
          </a:p>
          <a:p>
            <a:pPr lvl="1"/>
            <a:r>
              <a:rPr lang="en-US" dirty="0"/>
              <a:t>R/GI downgraded from EN1</a:t>
            </a:r>
          </a:p>
          <a:p>
            <a:pPr lvl="1"/>
            <a:r>
              <a:rPr lang="en-US" dirty="0"/>
              <a:t>R/A downgraded from EN1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759868262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6CA17C4-4C47-B14C-873A-BBCD73EE1FD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48144" y="1200329"/>
            <a:ext cx="10996551" cy="1324099"/>
          </a:xfrm>
        </p:spPr>
        <p:txBody>
          <a:bodyPr>
            <a:normAutofit/>
          </a:bodyPr>
          <a:lstStyle/>
          <a:p>
            <a:r>
              <a:rPr lang="en-US" b="1" dirty="0"/>
              <a:t>OS1 (35 cases)                     OS2 (25 cases)</a:t>
            </a:r>
            <a:br>
              <a:rPr lang="en-US" dirty="0"/>
            </a:b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DBBFB66-A993-A04F-97EA-60543ECF044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180113" y="1951545"/>
            <a:ext cx="5735783" cy="3226097"/>
          </a:xfrm>
        </p:spPr>
        <p:txBody>
          <a:bodyPr>
            <a:normAutofit fontScale="62500" lnSpcReduction="20000"/>
          </a:bodyPr>
          <a:lstStyle/>
          <a:p>
            <a:pPr marL="0" indent="0">
              <a:buNone/>
            </a:pPr>
            <a:r>
              <a:rPr lang="en-US" b="1" u="sng" dirty="0"/>
              <a:t>Diagnosis options</a:t>
            </a:r>
            <a:r>
              <a:rPr lang="en-US" u="sng" dirty="0"/>
              <a:t>: </a:t>
            </a:r>
          </a:p>
          <a:p>
            <a:pPr lvl="0"/>
            <a:r>
              <a:rPr lang="en-US" dirty="0"/>
              <a:t>Periodontal disease stage 2 (PD2)</a:t>
            </a:r>
          </a:p>
          <a:p>
            <a:pPr lvl="0"/>
            <a:r>
              <a:rPr lang="en-US" dirty="0"/>
              <a:t>Periodontal disease stage 3 (PD3)</a:t>
            </a:r>
          </a:p>
          <a:p>
            <a:pPr lvl="0"/>
            <a:r>
              <a:rPr lang="en-US" dirty="0"/>
              <a:t>Periodontal disease stage 4 (PD4)</a:t>
            </a:r>
          </a:p>
          <a:p>
            <a:pPr lvl="0"/>
            <a:r>
              <a:rPr lang="en-US" dirty="0"/>
              <a:t>Tooth resorption (TR)</a:t>
            </a:r>
          </a:p>
          <a:p>
            <a:pPr lvl="0"/>
            <a:r>
              <a:rPr lang="en-US" dirty="0"/>
              <a:t>Complicated crown fracture (T/FX/CCF)</a:t>
            </a:r>
          </a:p>
          <a:p>
            <a:pPr lvl="0"/>
            <a:r>
              <a:rPr lang="en-US" dirty="0"/>
              <a:t>Complicated crown root fracture (T/FX/CCRF)</a:t>
            </a:r>
          </a:p>
          <a:p>
            <a:pPr lvl="0"/>
            <a:r>
              <a:rPr lang="en-US" dirty="0"/>
              <a:t>Non-vital tooth (T/NV)</a:t>
            </a:r>
          </a:p>
          <a:p>
            <a:pPr lvl="0"/>
            <a:r>
              <a:rPr lang="en-US" dirty="0"/>
              <a:t>Stomatitis (ST)</a:t>
            </a:r>
          </a:p>
          <a:p>
            <a:pPr lvl="0"/>
            <a:r>
              <a:rPr lang="en-US" dirty="0"/>
              <a:t>Other* fill in blank  </a:t>
            </a:r>
          </a:p>
          <a:p>
            <a:pPr marL="0" indent="0">
              <a:buNone/>
            </a:pPr>
            <a:endParaRPr lang="en-US" b="1" dirty="0"/>
          </a:p>
          <a:p>
            <a:endParaRPr lang="en-US" dirty="0"/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03C68D21-9EB8-EF48-A5D5-F0EBA5A276E5}"/>
              </a:ext>
            </a:extLst>
          </p:cNvPr>
          <p:cNvSpPr txBox="1"/>
          <p:nvPr/>
        </p:nvSpPr>
        <p:spPr>
          <a:xfrm>
            <a:off x="7600208" y="5545777"/>
            <a:ext cx="3004457" cy="147732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u="sng" dirty="0"/>
              <a:t>Procedure options: </a:t>
            </a:r>
            <a:endParaRPr lang="en-US" u="sng" dirty="0"/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dirty="0"/>
              <a:t>Surgical extraction (XSS)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dirty="0"/>
              <a:t>Sectioned extraction (XS)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endParaRPr lang="en-US" dirty="0"/>
          </a:p>
          <a:p>
            <a:endParaRPr lang="en-US" dirty="0"/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D00EEC31-5C29-5449-885A-77DF96875320}"/>
              </a:ext>
            </a:extLst>
          </p:cNvPr>
          <p:cNvSpPr txBox="1"/>
          <p:nvPr/>
        </p:nvSpPr>
        <p:spPr>
          <a:xfrm>
            <a:off x="1215240" y="5457633"/>
            <a:ext cx="3190505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u="sng" dirty="0"/>
              <a:t>Procedure options: </a:t>
            </a:r>
            <a:endParaRPr lang="en-US" u="sng" dirty="0"/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dirty="0"/>
              <a:t>Simple extraction (X)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dirty="0"/>
              <a:t>Crown amputation (CR/A) </a:t>
            </a:r>
          </a:p>
          <a:p>
            <a:endParaRPr lang="en-US" dirty="0"/>
          </a:p>
        </p:txBody>
      </p:sp>
      <p:cxnSp>
        <p:nvCxnSpPr>
          <p:cNvPr id="7" name="Straight Arrow Connector 6">
            <a:extLst>
              <a:ext uri="{FF2B5EF4-FFF2-40B4-BE49-F238E27FC236}">
                <a16:creationId xmlns:a16="http://schemas.microsoft.com/office/drawing/2014/main" id="{2F685BD7-E905-5549-AD61-C74D0CA438A5}"/>
              </a:ext>
            </a:extLst>
          </p:cNvPr>
          <p:cNvCxnSpPr/>
          <p:nvPr/>
        </p:nvCxnSpPr>
        <p:spPr>
          <a:xfrm>
            <a:off x="2163846" y="2075627"/>
            <a:ext cx="0" cy="3102015"/>
          </a:xfrm>
          <a:prstGeom prst="straightConnector1">
            <a:avLst/>
          </a:prstGeom>
          <a:ln w="28575"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8" name="Straight Arrow Connector 7">
            <a:extLst>
              <a:ext uri="{FF2B5EF4-FFF2-40B4-BE49-F238E27FC236}">
                <a16:creationId xmlns:a16="http://schemas.microsoft.com/office/drawing/2014/main" id="{A08FD972-A3C9-5744-BCAE-C717F3C30F8E}"/>
              </a:ext>
            </a:extLst>
          </p:cNvPr>
          <p:cNvCxnSpPr/>
          <p:nvPr/>
        </p:nvCxnSpPr>
        <p:spPr>
          <a:xfrm>
            <a:off x="8717046" y="2075627"/>
            <a:ext cx="0" cy="3102015"/>
          </a:xfrm>
          <a:prstGeom prst="straightConnector1">
            <a:avLst/>
          </a:prstGeom>
          <a:ln w="28575"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816859659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47B9DF7-8222-F74F-90B8-DEFE30F0E7E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OS3 (6 cases) *67% rule </a:t>
            </a:r>
            <a:br>
              <a:rPr lang="en-US" dirty="0"/>
            </a:b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9839BE3-AF79-874E-82B8-7FDB7FC31E4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795646" y="2627728"/>
            <a:ext cx="10363200" cy="3088460"/>
          </a:xfrm>
        </p:spPr>
        <p:txBody>
          <a:bodyPr>
            <a:normAutofit fontScale="85000" lnSpcReduction="10000"/>
          </a:bodyPr>
          <a:lstStyle/>
          <a:p>
            <a:r>
              <a:rPr lang="en-US" dirty="0"/>
              <a:t>For all appliances that were placed must put in a date that removed or check the box that lost to follow up </a:t>
            </a:r>
          </a:p>
          <a:p>
            <a:endParaRPr lang="en-US" dirty="0"/>
          </a:p>
          <a:p>
            <a:pPr marL="0" indent="0">
              <a:buNone/>
            </a:pPr>
            <a:r>
              <a:rPr lang="en-US" b="1" u="sng" dirty="0"/>
              <a:t>Diagnosis options</a:t>
            </a:r>
            <a:endParaRPr lang="en-US" u="sng" dirty="0"/>
          </a:p>
          <a:p>
            <a:pPr lvl="0"/>
            <a:r>
              <a:rPr lang="en-US" dirty="0"/>
              <a:t>Mandibular fracture (MN/FX)</a:t>
            </a:r>
          </a:p>
          <a:p>
            <a:pPr lvl="0"/>
            <a:r>
              <a:rPr lang="en-US" dirty="0"/>
              <a:t>Maxillary fracture (MX/FX)</a:t>
            </a:r>
          </a:p>
          <a:p>
            <a:pPr lvl="0"/>
            <a:r>
              <a:rPr lang="en-US" dirty="0"/>
              <a:t>Symphyseal separation (SYM/S) </a:t>
            </a:r>
          </a:p>
          <a:p>
            <a:pPr lvl="0"/>
            <a:r>
              <a:rPr lang="en-US" dirty="0"/>
              <a:t>Other* fill in blank </a:t>
            </a:r>
          </a:p>
          <a:p>
            <a:endParaRPr lang="en-US" dirty="0"/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D8AAFA64-439E-0B46-9EEC-2B03D766085C}"/>
              </a:ext>
            </a:extLst>
          </p:cNvPr>
          <p:cNvSpPr txBox="1"/>
          <p:nvPr/>
        </p:nvSpPr>
        <p:spPr>
          <a:xfrm>
            <a:off x="5676406" y="3429000"/>
            <a:ext cx="5937662" cy="258532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lvl="0"/>
            <a:r>
              <a:rPr lang="en-US" u="sng" dirty="0"/>
              <a:t>Procedural options: </a:t>
            </a:r>
          </a:p>
          <a:p>
            <a:pPr lvl="0"/>
            <a:endParaRPr lang="en-US" u="sng" dirty="0"/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dirty="0"/>
              <a:t>Repair with an external fixator (FX/R/EXF) 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dirty="0"/>
              <a:t>Repair with </a:t>
            </a:r>
            <a:r>
              <a:rPr lang="en-US" dirty="0" err="1"/>
              <a:t>interarch</a:t>
            </a:r>
            <a:r>
              <a:rPr lang="en-US" dirty="0"/>
              <a:t> splinting (FX/R/IAS)</a:t>
            </a:r>
            <a:r>
              <a:rPr lang="en-US" b="1" dirty="0"/>
              <a:t> </a:t>
            </a:r>
            <a:endParaRPr lang="en-US" dirty="0"/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dirty="0"/>
              <a:t>Repair with interdental splinting (FX/R/IDS) 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dirty="0"/>
              <a:t>Repair with interquadrant splinting (FX/R/IQS) 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dirty="0"/>
              <a:t>Repair with maxillomandibular fixation not including </a:t>
            </a:r>
            <a:r>
              <a:rPr lang="en-US" dirty="0" err="1"/>
              <a:t>interarch</a:t>
            </a:r>
            <a:r>
              <a:rPr lang="en-US" dirty="0"/>
              <a:t> splinting (FX/R/MMF)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err="1"/>
              <a:t>Etc</a:t>
            </a:r>
            <a:r>
              <a:rPr lang="en-US" dirty="0"/>
              <a:t> … </a:t>
            </a:r>
          </a:p>
        </p:txBody>
      </p:sp>
    </p:spTree>
    <p:extLst>
      <p:ext uri="{BB962C8B-B14F-4D97-AF65-F5344CB8AC3E}">
        <p14:creationId xmlns:p14="http://schemas.microsoft.com/office/powerpoint/2010/main" val="918805235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8309828-0F80-7B47-A751-EB903A0AF5C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OS4 (5 cases) </a:t>
            </a:r>
            <a:br>
              <a:rPr lang="en-US" dirty="0"/>
            </a:b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E0252F9-2990-2E44-8060-3ACBB0CEBD24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19397" y="2244437"/>
            <a:ext cx="4857008" cy="3693226"/>
          </a:xfrm>
        </p:spPr>
        <p:txBody>
          <a:bodyPr>
            <a:normAutofit fontScale="77500" lnSpcReduction="20000"/>
          </a:bodyPr>
          <a:lstStyle/>
          <a:p>
            <a:pPr marL="0" indent="0">
              <a:buNone/>
            </a:pPr>
            <a:r>
              <a:rPr lang="en-US" u="sng" dirty="0"/>
              <a:t>Diagnosis options: </a:t>
            </a:r>
          </a:p>
          <a:p>
            <a:pPr lvl="0"/>
            <a:r>
              <a:rPr lang="en-US" dirty="0"/>
              <a:t>Oral mass (OM) </a:t>
            </a:r>
          </a:p>
          <a:p>
            <a:pPr lvl="0"/>
            <a:r>
              <a:rPr lang="en-US" dirty="0"/>
              <a:t>Oronasal fistula (ONF)</a:t>
            </a:r>
          </a:p>
          <a:p>
            <a:pPr lvl="0"/>
            <a:r>
              <a:rPr lang="en-US" dirty="0"/>
              <a:t>Dentigerous cyst (DTC)</a:t>
            </a:r>
          </a:p>
          <a:p>
            <a:pPr lvl="0"/>
            <a:r>
              <a:rPr lang="en-US" dirty="0"/>
              <a:t>Cleft palate (CFP)</a:t>
            </a:r>
          </a:p>
          <a:p>
            <a:pPr lvl="0"/>
            <a:r>
              <a:rPr lang="en-US" dirty="0"/>
              <a:t>Temporomandibular joint ankylosis (TMJ/A)</a:t>
            </a:r>
          </a:p>
          <a:p>
            <a:pPr lvl="0"/>
            <a:r>
              <a:rPr lang="en-US" dirty="0"/>
              <a:t>Temporomandibular joint dysplasia (TMJ/D)</a:t>
            </a:r>
          </a:p>
          <a:p>
            <a:pPr lvl="0"/>
            <a:r>
              <a:rPr lang="en-US" dirty="0"/>
              <a:t>Temporomandibular joint fracture (TMJ/FX)</a:t>
            </a:r>
          </a:p>
          <a:p>
            <a:pPr lvl="0"/>
            <a:r>
              <a:rPr lang="en-US" dirty="0"/>
              <a:t>Temporomandibular joint  luxation (TMJ/LUX)</a:t>
            </a:r>
          </a:p>
          <a:p>
            <a:pPr lvl="0"/>
            <a:r>
              <a:rPr lang="en-US" dirty="0"/>
              <a:t>Other* fill in blank </a:t>
            </a:r>
          </a:p>
          <a:p>
            <a:endParaRPr lang="en-US" dirty="0"/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3D4DBED1-7423-EF46-8415-9CD278D1F82B}"/>
              </a:ext>
            </a:extLst>
          </p:cNvPr>
          <p:cNvSpPr txBox="1"/>
          <p:nvPr/>
        </p:nvSpPr>
        <p:spPr>
          <a:xfrm>
            <a:off x="6840186" y="2244437"/>
            <a:ext cx="4773880" cy="452431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u="sng" dirty="0"/>
              <a:t>Procedure options: 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dirty="0"/>
              <a:t>Partial mandibulectomy (S/M)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dirty="0"/>
              <a:t>Bilateral mandibulectomy (S/MB)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dirty="0"/>
              <a:t>Rim excision (S/MD)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dirty="0"/>
              <a:t>Segmental mandibulectomy (S/MS)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dirty="0"/>
              <a:t>Total mandibulectomy (S/MT)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dirty="0"/>
              <a:t>Partial </a:t>
            </a:r>
            <a:r>
              <a:rPr lang="en-US" dirty="0" err="1"/>
              <a:t>palatectomy</a:t>
            </a:r>
            <a:r>
              <a:rPr lang="en-US" dirty="0"/>
              <a:t> (S/P)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dirty="0"/>
              <a:t>Partial maxillectomy (S/X)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dirty="0"/>
              <a:t>Bilateral partial maxillectomy (S/XB)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dirty="0"/>
              <a:t>Oronasal fistula repair (ONF/R)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dirty="0"/>
              <a:t>Dentigerous Cyst repair (DTC/R)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dirty="0"/>
              <a:t>Cleft palate repair (CFP/R)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dirty="0" err="1"/>
              <a:t>Condylectomy</a:t>
            </a:r>
            <a:r>
              <a:rPr lang="en-US" dirty="0"/>
              <a:t> (CON/X) 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dirty="0"/>
              <a:t>Other *fill in blank 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endParaRPr lang="en-US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822426155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DA2B1D3-6104-3940-834C-8DAA9D1FE12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OS5 (5 cases)</a:t>
            </a:r>
            <a:endParaRPr lang="en-US" dirty="0"/>
          </a:p>
        </p:txBody>
      </p:sp>
      <p:pic>
        <p:nvPicPr>
          <p:cNvPr id="7" name="Content Placeholder 6">
            <a:extLst>
              <a:ext uri="{FF2B5EF4-FFF2-40B4-BE49-F238E27FC236}">
                <a16:creationId xmlns:a16="http://schemas.microsoft.com/office/drawing/2014/main" id="{961B69F9-20BC-9341-91CB-EABF416B0355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1712273" y="2769170"/>
            <a:ext cx="7800836" cy="3132866"/>
          </a:xfrm>
        </p:spPr>
      </p:pic>
    </p:spTree>
    <p:extLst>
      <p:ext uri="{BB962C8B-B14F-4D97-AF65-F5344CB8AC3E}">
        <p14:creationId xmlns:p14="http://schemas.microsoft.com/office/powerpoint/2010/main" val="137573561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zoom_0" descr="zoom_0">
            <a:hlinkClick r:id="" action="ppaction://media"/>
            <a:extLst>
              <a:ext uri="{FF2B5EF4-FFF2-40B4-BE49-F238E27FC236}">
                <a16:creationId xmlns:a16="http://schemas.microsoft.com/office/drawing/2014/main" id="{1949E880-5028-7C4A-B538-B8B895634416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506701" y="0"/>
            <a:ext cx="109728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8186280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85640" fill="hold"/>
                                        <p:tgtEl>
                                          <p:spTgt spid="5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5"/>
                </p:tgtEl>
              </p:cMediaNode>
            </p:video>
            <p:seq concurrent="1" nextAc="seek">
              <p:cTn id="8" restart="whenNotActive" fill="hold" evtFilter="cancelBubble" nodeType="interactiveSeq">
                <p:stCondLst>
                  <p:cond evt="onClick" delay="0">
                    <p:tgtEl>
                      <p:spTgt spid="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" fill="hold">
                      <p:stCondLst>
                        <p:cond delay="0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2" dur="1" fill="hold"/>
                                        <p:tgtEl>
                                          <p:spTgt spid="5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"/>
                  </p:tgtEl>
                </p:cond>
              </p:nextCondLst>
            </p:seq>
          </p:childTnLst>
        </p:cTn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68E18B0-8631-DE4B-AEB8-0CEACFB5C38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PR (10 cases)</a:t>
            </a:r>
            <a:br>
              <a:rPr lang="en-US" dirty="0"/>
            </a:b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9F74AD8-E5E3-524A-B054-A3D03D534684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 fontScale="55000" lnSpcReduction="20000"/>
          </a:bodyPr>
          <a:lstStyle/>
          <a:p>
            <a:r>
              <a:rPr lang="en-US" dirty="0"/>
              <a:t>Being split into PR 1 (preps) and PR 2 (cementation) for ease of counting </a:t>
            </a:r>
          </a:p>
          <a:p>
            <a:endParaRPr lang="en-US" dirty="0"/>
          </a:p>
          <a:p>
            <a:r>
              <a:rPr lang="en-US" dirty="0"/>
              <a:t>Need 10 of each </a:t>
            </a:r>
          </a:p>
          <a:p>
            <a:endParaRPr lang="en-US" dirty="0"/>
          </a:p>
          <a:p>
            <a:r>
              <a:rPr lang="en-US" dirty="0"/>
              <a:t>IF ALREADY LOGGED HAVE ALL BEEN MOVED TO PR1: </a:t>
            </a:r>
          </a:p>
          <a:p>
            <a:r>
              <a:rPr lang="en-US" dirty="0"/>
              <a:t>(1) move any cementation-only cases to PR2</a:t>
            </a:r>
          </a:p>
          <a:p>
            <a:r>
              <a:rPr lang="en-US" dirty="0"/>
              <a:t>(2) for cases where both preparation and cementation were performed, duplicate the existing PR1 case and put the new case in PR2.</a:t>
            </a:r>
          </a:p>
          <a:p>
            <a:r>
              <a:rPr lang="en-US" dirty="0"/>
              <a:t>(3) after any changes, do the "create corrected MRCL" to update the info and request auto-approval</a:t>
            </a:r>
          </a:p>
          <a:p>
            <a:r>
              <a:rPr lang="en-US" dirty="0"/>
              <a:t>(4) cementation cases that were duplicated from a preparation case will need a new MRCL form within 1 year of the case date to be automatically approved; alternatively, just for the PR2 category, I suggest TSC for now can manually review any cases where the MRCL is attached to the PR1 half of the case.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54835297"/>
      </p:ext>
    </p:extLst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C5BD4FF-87FB-FC4E-AE42-3CBCACC7E4E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PR A (10 cases)                     PR B (10 cases) 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24CAE69-EBD6-F848-BDF0-A98C773CACD1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203864" y="2355929"/>
            <a:ext cx="4904510" cy="2407400"/>
          </a:xfrm>
        </p:spPr>
        <p:txBody>
          <a:bodyPr>
            <a:normAutofit fontScale="70000" lnSpcReduction="20000"/>
          </a:bodyPr>
          <a:lstStyle/>
          <a:p>
            <a:pPr marL="0" indent="0">
              <a:buNone/>
            </a:pPr>
            <a:r>
              <a:rPr lang="en-US" b="1" u="sng" dirty="0"/>
              <a:t>Diagnosis</a:t>
            </a:r>
            <a:r>
              <a:rPr lang="en-US" u="sng" dirty="0"/>
              <a:t> </a:t>
            </a:r>
            <a:r>
              <a:rPr lang="en-US" b="1" u="sng" dirty="0"/>
              <a:t>options</a:t>
            </a:r>
            <a:endParaRPr lang="en-US" u="sng" dirty="0"/>
          </a:p>
          <a:p>
            <a:r>
              <a:rPr lang="en-US" dirty="0"/>
              <a:t>Complicated crown fracture (T/FX/CCF)</a:t>
            </a:r>
          </a:p>
          <a:p>
            <a:r>
              <a:rPr lang="en-US" dirty="0"/>
              <a:t>Complicated crown root fracture (T/FX/CCRF)</a:t>
            </a:r>
          </a:p>
          <a:p>
            <a:r>
              <a:rPr lang="en-US" dirty="0"/>
              <a:t>Enamel defect (ED)</a:t>
            </a:r>
          </a:p>
          <a:p>
            <a:r>
              <a:rPr lang="en-US" dirty="0"/>
              <a:t>Abrasion (AB)</a:t>
            </a:r>
          </a:p>
          <a:p>
            <a:r>
              <a:rPr lang="en-US" dirty="0"/>
              <a:t>Attrition (AT)</a:t>
            </a:r>
          </a:p>
          <a:p>
            <a:r>
              <a:rPr lang="en-US" dirty="0"/>
              <a:t>Other* fill in the blank </a:t>
            </a:r>
          </a:p>
          <a:p>
            <a:pPr marL="0" indent="0">
              <a:buNone/>
            </a:pPr>
            <a:endParaRPr lang="en-US" dirty="0"/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ADA6AEA4-B804-1C42-9A9D-24E936AFF435}"/>
              </a:ext>
            </a:extLst>
          </p:cNvPr>
          <p:cNvSpPr txBox="1"/>
          <p:nvPr/>
        </p:nvSpPr>
        <p:spPr>
          <a:xfrm>
            <a:off x="1650670" y="4171958"/>
            <a:ext cx="2125683" cy="147732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u="sng" dirty="0"/>
              <a:t>Procedure: </a:t>
            </a:r>
            <a:endParaRPr lang="en-US" u="sng" dirty="0"/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dirty="0"/>
              <a:t>Crown preparation (C/P)</a:t>
            </a:r>
          </a:p>
          <a:p>
            <a:endParaRPr lang="en-US" dirty="0"/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D021F9FD-8FD8-E047-AE3F-0484E65EA5D5}"/>
              </a:ext>
            </a:extLst>
          </p:cNvPr>
          <p:cNvSpPr txBox="1"/>
          <p:nvPr/>
        </p:nvSpPr>
        <p:spPr>
          <a:xfrm>
            <a:off x="7841675" y="4171958"/>
            <a:ext cx="4370118" cy="28315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b="1" u="sng" dirty="0"/>
              <a:t>Procedure options </a:t>
            </a:r>
            <a:endParaRPr lang="en-US" sz="1600" u="sng" dirty="0"/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1600" dirty="0"/>
              <a:t>Full metal crown (CR/M)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1600" dirty="0"/>
              <a:t>Partial metal crown (CR/M/P) 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1600" dirty="0"/>
              <a:t>Full resin crown (CR/R) 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1600" dirty="0"/>
              <a:t>Partial resin crown (CR/R/P) 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1600" dirty="0"/>
              <a:t>Full porcelain fused to metal crown (CR/PFM) 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1600" dirty="0"/>
              <a:t>Partial porcelain fused to metal crown (CR/PFM/P)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1600" dirty="0"/>
              <a:t>Other* Fill in the blank 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576546205"/>
      </p:ext>
    </p:extLst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2F19CAB-1DC6-CF4D-9DDB-E324C0A66A9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u="sng" dirty="0"/>
              <a:t>OR - Orthodontics </a:t>
            </a:r>
            <a:br>
              <a:rPr lang="en-US" b="1" dirty="0"/>
            </a:b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693FD33-7317-B540-A59E-3D81D41E217D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 fontScale="85000" lnSpcReduction="20000"/>
          </a:bodyPr>
          <a:lstStyle/>
          <a:p>
            <a:r>
              <a:rPr lang="en-US" dirty="0"/>
              <a:t>Diagnosis for all: </a:t>
            </a:r>
          </a:p>
          <a:p>
            <a:r>
              <a:rPr lang="en-US" dirty="0"/>
              <a:t>Choose if it’s a dental or skeletal malocclusion from the drop down, then fill in specifics</a:t>
            </a:r>
          </a:p>
          <a:p>
            <a:r>
              <a:rPr lang="en-US" dirty="0"/>
              <a:t>Ex) Class 2 malocclusion with </a:t>
            </a:r>
            <a:r>
              <a:rPr lang="en-US" dirty="0" err="1"/>
              <a:t>linguoverted</a:t>
            </a:r>
            <a:r>
              <a:rPr lang="en-US" dirty="0"/>
              <a:t> canines</a:t>
            </a:r>
          </a:p>
          <a:p>
            <a:pPr lvl="1"/>
            <a:r>
              <a:rPr lang="en-US" dirty="0"/>
              <a:t>Choose MAL2</a:t>
            </a:r>
          </a:p>
          <a:p>
            <a:pPr lvl="1"/>
            <a:r>
              <a:rPr lang="en-US" dirty="0"/>
              <a:t>Fill in blank with LV 304,404</a:t>
            </a:r>
          </a:p>
          <a:p>
            <a:endParaRPr lang="en-US" dirty="0">
              <a:solidFill>
                <a:srgbClr val="FF0000"/>
              </a:solidFill>
            </a:endParaRPr>
          </a:p>
          <a:p>
            <a:r>
              <a:rPr lang="en-US" dirty="0">
                <a:solidFill>
                  <a:srgbClr val="FF0000"/>
                </a:solidFill>
              </a:rPr>
              <a:t>USE THE ABREVIATIONS!!!!</a:t>
            </a:r>
          </a:p>
          <a:p>
            <a:pPr lvl="1"/>
            <a:r>
              <a:rPr lang="en-US" dirty="0"/>
              <a:t>Will be automatically </a:t>
            </a:r>
            <a:r>
              <a:rPr lang="en-US" dirty="0" err="1"/>
              <a:t>Oked</a:t>
            </a:r>
            <a:r>
              <a:rPr lang="en-US" dirty="0"/>
              <a:t> once mentor checks off, will be glanced at by TSC during annual report to make sure abbreviations used </a:t>
            </a:r>
          </a:p>
        </p:txBody>
      </p:sp>
    </p:spTree>
    <p:extLst>
      <p:ext uri="{BB962C8B-B14F-4D97-AF65-F5344CB8AC3E}">
        <p14:creationId xmlns:p14="http://schemas.microsoft.com/office/powerpoint/2010/main" val="1988132836"/>
      </p:ext>
    </p:extLst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1A1A067-FC1A-8844-B250-1CBBC7BA3DA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OR1 (10 cases)                OR 2 (4 cases)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77A5A98-86B7-404D-A785-6ED00A72BB6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914399" y="2853368"/>
            <a:ext cx="4013861" cy="3167421"/>
          </a:xfrm>
        </p:spPr>
        <p:txBody>
          <a:bodyPr/>
          <a:lstStyle/>
          <a:p>
            <a:r>
              <a:rPr lang="en-US" b="1" u="sng" dirty="0"/>
              <a:t>Procedure: </a:t>
            </a:r>
            <a:endParaRPr lang="en-US" u="sng" dirty="0"/>
          </a:p>
          <a:p>
            <a:pPr lvl="0"/>
            <a:r>
              <a:rPr lang="en-US" dirty="0"/>
              <a:t>Orthodontic counseling and treatment planning (OC, TP)</a:t>
            </a:r>
          </a:p>
          <a:p>
            <a:pPr lvl="0"/>
            <a:r>
              <a:rPr lang="en-US" dirty="0"/>
              <a:t>Occlusal adjustments</a:t>
            </a:r>
          </a:p>
          <a:p>
            <a:endParaRPr lang="en-US" dirty="0"/>
          </a:p>
        </p:txBody>
      </p:sp>
      <p:sp>
        <p:nvSpPr>
          <p:cNvPr id="4" name="Content Placeholder 2">
            <a:extLst>
              <a:ext uri="{FF2B5EF4-FFF2-40B4-BE49-F238E27FC236}">
                <a16:creationId xmlns:a16="http://schemas.microsoft.com/office/drawing/2014/main" id="{7AD2E0A6-E8F8-3943-8D1D-95CFC8AF02DD}"/>
              </a:ext>
            </a:extLst>
          </p:cNvPr>
          <p:cNvSpPr txBox="1">
            <a:spLocks/>
          </p:cNvSpPr>
          <p:nvPr/>
        </p:nvSpPr>
        <p:spPr>
          <a:xfrm>
            <a:off x="6731329" y="2866554"/>
            <a:ext cx="4013861" cy="3167421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ct val="120000"/>
              </a:lnSpc>
              <a:spcBef>
                <a:spcPts val="1000"/>
              </a:spcBef>
              <a:buSzPct val="87000"/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274320" indent="0" algn="l" defTabSz="914400" rtl="0" eaLnBrk="1" latinLnBrk="0" hangingPunct="1">
              <a:lnSpc>
                <a:spcPct val="120000"/>
              </a:lnSpc>
              <a:spcBef>
                <a:spcPts val="500"/>
              </a:spcBef>
              <a:buSzPct val="87000"/>
              <a:buFontTx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548640" indent="-228600" algn="l" defTabSz="914400" rtl="0" eaLnBrk="1" latinLnBrk="0" hangingPunct="1">
              <a:lnSpc>
                <a:spcPct val="120000"/>
              </a:lnSpc>
              <a:spcBef>
                <a:spcPts val="500"/>
              </a:spcBef>
              <a:buSzPct val="87000"/>
              <a:buFont typeface="Arial" panose="020B0604020202020204" pitchFamily="34" charset="0"/>
              <a:buChar char="•"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594360" indent="0" algn="l" defTabSz="914400" rtl="0" eaLnBrk="1" latinLnBrk="0" hangingPunct="1">
              <a:lnSpc>
                <a:spcPct val="120000"/>
              </a:lnSpc>
              <a:spcBef>
                <a:spcPts val="500"/>
              </a:spcBef>
              <a:buSzPct val="87000"/>
              <a:buFontTx/>
              <a:buNone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822960" indent="-228600" algn="l" defTabSz="914400" rtl="0" eaLnBrk="1" latinLnBrk="0" hangingPunct="1">
              <a:lnSpc>
                <a:spcPct val="120000"/>
              </a:lnSpc>
              <a:spcBef>
                <a:spcPts val="500"/>
              </a:spcBef>
              <a:buSzPct val="87000"/>
              <a:buFont typeface="Arial" panose="020B0604020202020204" pitchFamily="34" charset="0"/>
              <a:buChar char="•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None/>
            </a:pPr>
            <a:r>
              <a:rPr lang="en-US" b="1" u="sng" dirty="0"/>
              <a:t>Procedure options: </a:t>
            </a:r>
            <a:endParaRPr lang="en-US" u="sng" dirty="0"/>
          </a:p>
          <a:p>
            <a:pPr lvl="0"/>
            <a:r>
              <a:rPr lang="en-US" dirty="0"/>
              <a:t>Simple extraction (X)</a:t>
            </a:r>
          </a:p>
          <a:p>
            <a:pPr lvl="0"/>
            <a:r>
              <a:rPr lang="en-US" dirty="0"/>
              <a:t>Surgical extraction (XSS)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445339317"/>
      </p:ext>
    </p:extLst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CDE6748-1BFD-7F43-BE1D-7198E522A94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OR3 (4 cases) </a:t>
            </a:r>
            <a:br>
              <a:rPr lang="en-US" dirty="0"/>
            </a:br>
            <a:endParaRPr lang="en-US" dirty="0"/>
          </a:p>
        </p:txBody>
      </p:sp>
      <p:sp>
        <p:nvSpPr>
          <p:cNvPr id="4" name="Rectangle 1">
            <a:extLst>
              <a:ext uri="{FF2B5EF4-FFF2-40B4-BE49-F238E27FC236}">
                <a16:creationId xmlns:a16="http://schemas.microsoft.com/office/drawing/2014/main" id="{5AD80D9D-3520-7946-8257-35D370CEB25E}"/>
              </a:ext>
            </a:extLst>
          </p:cNvPr>
          <p:cNvSpPr>
            <a:spLocks noGrp="1" noChangeArrowheads="1"/>
          </p:cNvSpPr>
          <p:nvPr>
            <p:ph idx="1"/>
          </p:nvPr>
        </p:nvSpPr>
        <p:spPr bwMode="auto">
          <a:xfrm>
            <a:off x="1068779" y="2295114"/>
            <a:ext cx="10569039" cy="4062651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  <a:spAutoFit/>
          </a:bodyPr>
          <a:lstStyle>
            <a:lvl1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altLang="en-US" b="1" i="0" u="sng" strike="noStrike" cap="none" normalizeH="0" baseline="0" dirty="0">
                <a:ln>
                  <a:noFill/>
                </a:ln>
                <a:effectLst/>
                <a:latin typeface="+mn-lt"/>
                <a:ea typeface="Times New Roman" panose="02020603050405020304" pitchFamily="18" charset="0"/>
              </a:rPr>
              <a:t>Procedure options</a:t>
            </a: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en-US" altLang="en-US" b="1" i="0" u="none" strike="noStrike" cap="none" normalizeH="0" baseline="0" dirty="0">
              <a:ln>
                <a:noFill/>
              </a:ln>
              <a:effectLst/>
              <a:latin typeface="+mn-lt"/>
              <a:ea typeface="Times New Roman" panose="02020603050405020304" pitchFamily="18" charset="0"/>
            </a:endParaRPr>
          </a:p>
          <a:p>
            <a:pPr>
              <a:lnSpc>
                <a:spcPct val="100000"/>
              </a:lnSpc>
              <a:buSzTx/>
            </a:pPr>
            <a:r>
              <a:rPr kumimoji="0" lang="en-US" altLang="en-US" b="0" i="0" u="none" strike="noStrike" cap="none" normalizeH="0" baseline="0" dirty="0">
                <a:ln>
                  <a:noFill/>
                </a:ln>
                <a:effectLst/>
                <a:latin typeface="+mn-lt"/>
                <a:ea typeface="Times New Roman" panose="02020603050405020304" pitchFamily="18" charset="0"/>
              </a:rPr>
              <a:t>For fixation with appliances, you will need to enter a date for when the appliance was removed or check the box that the case was lost to follow up. </a:t>
            </a:r>
          </a:p>
          <a:p>
            <a:pPr>
              <a:lnSpc>
                <a:spcPct val="100000"/>
              </a:lnSpc>
              <a:buSzTx/>
            </a:pPr>
            <a:endParaRPr kumimoji="0" lang="en-US" altLang="en-US" b="0" i="0" u="none" strike="noStrike" cap="none" normalizeH="0" baseline="0" dirty="0">
              <a:ln>
                <a:noFill/>
              </a:ln>
              <a:effectLst/>
              <a:latin typeface="+mn-lt"/>
              <a:ea typeface="Times New Roman" panose="02020603050405020304" pitchFamily="18" charset="0"/>
            </a:endParaRPr>
          </a:p>
          <a:p>
            <a:pPr>
              <a:lnSpc>
                <a:spcPct val="100000"/>
              </a:lnSpc>
              <a:buSzTx/>
            </a:pPr>
            <a:r>
              <a:rPr kumimoji="0" lang="en-US" altLang="en-US" b="0" i="0" u="none" strike="noStrike" cap="none" normalizeH="0" baseline="0" dirty="0">
                <a:ln>
                  <a:noFill/>
                </a:ln>
                <a:effectLst/>
                <a:latin typeface="+mn-lt"/>
                <a:ea typeface="Times New Roman" panose="02020603050405020304" pitchFamily="18" charset="0"/>
              </a:rPr>
              <a:t>Crown reduction and vital pulpotomy (CR/XP, VP) </a:t>
            </a:r>
            <a:endParaRPr lang="en-US" altLang="en-US" dirty="0">
              <a:latin typeface="+mn-lt"/>
            </a:endParaRPr>
          </a:p>
          <a:p>
            <a:pPr>
              <a:lnSpc>
                <a:spcPct val="100000"/>
              </a:lnSpc>
              <a:buSzTx/>
            </a:pPr>
            <a:r>
              <a:rPr kumimoji="0" lang="en-US" altLang="en-US" b="0" i="0" u="none" strike="noStrike" cap="none" normalizeH="0" baseline="0" dirty="0">
                <a:ln>
                  <a:noFill/>
                </a:ln>
                <a:effectLst/>
                <a:latin typeface="+mn-lt"/>
                <a:ea typeface="Times New Roman" panose="02020603050405020304" pitchFamily="18" charset="0"/>
              </a:rPr>
              <a:t>Acrylic incline plane (IP/AC) </a:t>
            </a:r>
            <a:endParaRPr lang="en-US" altLang="en-US" dirty="0">
              <a:latin typeface="+mn-lt"/>
            </a:endParaRPr>
          </a:p>
          <a:p>
            <a:pPr>
              <a:lnSpc>
                <a:spcPct val="100000"/>
              </a:lnSpc>
              <a:buSzTx/>
            </a:pPr>
            <a:r>
              <a:rPr kumimoji="0" lang="en-US" altLang="en-US" b="0" i="0" u="none" strike="noStrike" cap="none" normalizeH="0" baseline="0" dirty="0">
                <a:ln>
                  <a:noFill/>
                </a:ln>
                <a:effectLst/>
                <a:latin typeface="+mn-lt"/>
                <a:ea typeface="Times New Roman" panose="02020603050405020304" pitchFamily="18" charset="0"/>
              </a:rPr>
              <a:t>Composite incline plane (IP/C)</a:t>
            </a:r>
            <a:endParaRPr lang="en-US" altLang="en-US" dirty="0">
              <a:latin typeface="+mn-lt"/>
            </a:endParaRPr>
          </a:p>
          <a:p>
            <a:pPr>
              <a:lnSpc>
                <a:spcPct val="100000"/>
              </a:lnSpc>
              <a:buSzTx/>
            </a:pPr>
            <a:r>
              <a:rPr kumimoji="0" lang="en-US" altLang="en-US" b="0" i="0" u="none" strike="noStrike" cap="none" normalizeH="0" baseline="0" dirty="0">
                <a:ln>
                  <a:noFill/>
                </a:ln>
                <a:effectLst/>
                <a:latin typeface="+mn-lt"/>
                <a:ea typeface="Times New Roman" panose="02020603050405020304" pitchFamily="18" charset="0"/>
              </a:rPr>
              <a:t>Metal incline plane (IP/M)</a:t>
            </a:r>
            <a:endParaRPr lang="en-US" altLang="en-US" dirty="0">
              <a:latin typeface="+mn-lt"/>
            </a:endParaRPr>
          </a:p>
          <a:p>
            <a:pPr>
              <a:lnSpc>
                <a:spcPct val="100000"/>
              </a:lnSpc>
              <a:buSzTx/>
            </a:pPr>
            <a:r>
              <a:rPr kumimoji="0" lang="en-US" altLang="en-US" b="0" i="0" u="none" strike="noStrike" cap="none" normalizeH="0" baseline="0" dirty="0">
                <a:ln>
                  <a:noFill/>
                </a:ln>
                <a:effectLst/>
                <a:latin typeface="+mn-lt"/>
                <a:ea typeface="Times New Roman" panose="02020603050405020304" pitchFamily="18" charset="0"/>
              </a:rPr>
              <a:t>Gingival wedge resection</a:t>
            </a:r>
            <a:endParaRPr lang="en-US" altLang="en-US" dirty="0">
              <a:latin typeface="+mn-lt"/>
            </a:endParaRPr>
          </a:p>
          <a:p>
            <a:pPr>
              <a:lnSpc>
                <a:spcPct val="100000"/>
              </a:lnSpc>
              <a:buSzTx/>
            </a:pPr>
            <a:r>
              <a:rPr kumimoji="0" lang="en-US" altLang="en-US" b="0" i="0" u="none" strike="noStrike" cap="none" normalizeH="0" baseline="0" dirty="0">
                <a:ln>
                  <a:noFill/>
                </a:ln>
                <a:effectLst/>
                <a:latin typeface="+mn-lt"/>
                <a:ea typeface="Times New Roman" panose="02020603050405020304" pitchFamily="18" charset="0"/>
              </a:rPr>
              <a:t>Crown extensions</a:t>
            </a:r>
            <a:endParaRPr lang="en-US" altLang="en-US" dirty="0">
              <a:latin typeface="+mn-lt"/>
            </a:endParaRPr>
          </a:p>
          <a:p>
            <a:pPr>
              <a:lnSpc>
                <a:spcPct val="100000"/>
              </a:lnSpc>
              <a:buSzTx/>
            </a:pPr>
            <a:r>
              <a:rPr kumimoji="0" lang="en-US" altLang="en-US" b="0" i="0" u="none" strike="noStrike" cap="none" normalizeH="0" baseline="0" dirty="0">
                <a:ln>
                  <a:noFill/>
                </a:ln>
                <a:effectLst/>
                <a:latin typeface="+mn-lt"/>
                <a:ea typeface="Times New Roman" panose="02020603050405020304" pitchFamily="18" charset="0"/>
              </a:rPr>
              <a:t>Other*Fill in the blank</a:t>
            </a:r>
            <a:endParaRPr kumimoji="0" lang="en-US" altLang="en-US" b="0" i="0" u="none" strike="noStrike" cap="none" normalizeH="0" baseline="0" dirty="0">
              <a:ln>
                <a:noFill/>
              </a:ln>
              <a:effectLst/>
              <a:latin typeface="+mn-lt"/>
            </a:endParaRP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en-US" altLang="en-US" sz="1800" b="0" i="0" u="none" strike="noStrike" cap="none" normalizeH="0" baseline="0" dirty="0">
              <a:ln>
                <a:noFill/>
              </a:ln>
              <a:solidFill>
                <a:schemeClr val="tx1"/>
              </a:solidFill>
              <a:effectLst/>
              <a:latin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946571123"/>
      </p:ext>
    </p:extLst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492D438-BB80-8248-86C6-FED841CA8F6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OR4 (2 cases) </a:t>
            </a:r>
            <a:br>
              <a:rPr lang="en-US" dirty="0"/>
            </a:b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96CD1CA-5B79-E748-89D3-E7E9BB78BED6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Procedural option: Active Force, Orthodontic adjustment (OA/A) [mm/dd/</a:t>
            </a:r>
            <a:r>
              <a:rPr lang="en-US" dirty="0" err="1"/>
              <a:t>yyyy</a:t>
            </a:r>
            <a:r>
              <a:rPr lang="en-US" dirty="0"/>
              <a:t>], OA/R (orthodontic appliance removal) [mm/dd/</a:t>
            </a:r>
            <a:r>
              <a:rPr lang="en-US" dirty="0" err="1"/>
              <a:t>yyyy</a:t>
            </a:r>
            <a:r>
              <a:rPr lang="en-US" dirty="0"/>
              <a:t>]</a:t>
            </a:r>
          </a:p>
        </p:txBody>
      </p:sp>
    </p:spTree>
    <p:extLst>
      <p:ext uri="{BB962C8B-B14F-4D97-AF65-F5344CB8AC3E}">
        <p14:creationId xmlns:p14="http://schemas.microsoft.com/office/powerpoint/2010/main" val="1602101078"/>
      </p:ext>
    </p:extLst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zoom_0" descr="zoom_0">
            <a:hlinkClick r:id="" action="ppaction://media"/>
            <a:extLst>
              <a:ext uri="{FF2B5EF4-FFF2-40B4-BE49-F238E27FC236}">
                <a16:creationId xmlns:a16="http://schemas.microsoft.com/office/drawing/2014/main" id="{A389F9A2-FE50-0740-BAC7-4255DA5B19EE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609600" y="0"/>
            <a:ext cx="109728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1715032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10520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4"/>
                </p:tgtEl>
              </p:cMediaNode>
            </p:video>
            <p:seq concurrent="1" nextAc="seek">
              <p:cTn id="8" restart="whenNotActive" fill="hold" evtFilter="cancelBubble" nodeType="interactiveSeq">
                <p:stCondLst>
                  <p:cond evt="onClick" delay="0">
                    <p:tgtEl>
                      <p:spTgt spid="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" fill="hold">
                      <p:stCondLst>
                        <p:cond delay="0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2" dur="1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"/>
                  </p:tgtEl>
                </p:cond>
              </p:nextCondLst>
            </p:seq>
          </p:childTnLst>
        </p:cTn>
      </p:par>
    </p:tn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4B9B37F-1A40-BA4B-B055-20699F3AA93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Questions … </a:t>
            </a:r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7B14BF4F-6179-F44C-BE23-A4AF1A5CB9D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626100" y="513196"/>
            <a:ext cx="6121400" cy="61087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94454602"/>
      </p:ext>
    </p:extLst>
  </p:cSld>
  <p:clrMapOvr>
    <a:masterClrMapping/>
  </p:clrMapOvr>
</p:sld>
</file>

<file path=ppt/theme/theme1.xml><?xml version="1.0" encoding="utf-8"?>
<a:theme xmlns:a="http://schemas.openxmlformats.org/drawingml/2006/main" name="DashVTI">
  <a:themeElements>
    <a:clrScheme name="Custom 6">
      <a:dk1>
        <a:sysClr val="windowText" lastClr="000000"/>
      </a:dk1>
      <a:lt1>
        <a:sysClr val="window" lastClr="FFFFFF"/>
      </a:lt1>
      <a:dk2>
        <a:srgbClr val="0D1C3B"/>
      </a:dk2>
      <a:lt2>
        <a:srgbClr val="F5F2F9"/>
      </a:lt2>
      <a:accent1>
        <a:srgbClr val="1973EB"/>
      </a:accent1>
      <a:accent2>
        <a:srgbClr val="25C8A2"/>
      </a:accent2>
      <a:accent3>
        <a:srgbClr val="BF8ED1"/>
      </a:accent3>
      <a:accent4>
        <a:srgbClr val="FE733C"/>
      </a:accent4>
      <a:accent5>
        <a:srgbClr val="FE5A5A"/>
      </a:accent5>
      <a:accent6>
        <a:srgbClr val="1AC16E"/>
      </a:accent6>
      <a:hlink>
        <a:srgbClr val="1AC16E"/>
      </a:hlink>
      <a:folHlink>
        <a:srgbClr val="00B0F0"/>
      </a:folHlink>
    </a:clrScheme>
    <a:fontScheme name="grandview display">
      <a:majorFont>
        <a:latin typeface="Grandview Display"/>
        <a:ea typeface=""/>
        <a:cs typeface=""/>
      </a:majorFont>
      <a:minorFont>
        <a:latin typeface="Grandview Display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DashVTI" id="{42B0E7C6-1071-483F-A575-9AF7EE1B96AC}" vid="{E18014FF-B132-4F63-9D72-5B85E99D6417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5683</TotalTime>
  <Words>2167</Words>
  <Application>Microsoft Macintosh PowerPoint</Application>
  <PresentationFormat>Widescreen</PresentationFormat>
  <Paragraphs>285</Paragraphs>
  <Slides>35</Slides>
  <Notes>0</Notes>
  <HiddenSlides>0</HiddenSlides>
  <MMClips>4</MMClips>
  <ScaleCrop>false</ScaleCrop>
  <HeadingPairs>
    <vt:vector size="6" baseType="variant">
      <vt:variant>
        <vt:lpstr>Fonts Used</vt:lpstr>
      </vt:variant>
      <vt:variant>
        <vt:i4>2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35</vt:i4>
      </vt:variant>
    </vt:vector>
  </HeadingPairs>
  <TitlesOfParts>
    <vt:vector size="38" baseType="lpstr">
      <vt:lpstr>Arial</vt:lpstr>
      <vt:lpstr>Grandview Display</vt:lpstr>
      <vt:lpstr>DashVTI</vt:lpstr>
      <vt:lpstr>AUTOMATED CASE LOGS</vt:lpstr>
      <vt:lpstr>Goal </vt:lpstr>
      <vt:lpstr>Changes </vt:lpstr>
      <vt:lpstr>Changes </vt:lpstr>
      <vt:lpstr>PowerPoint Presentation</vt:lpstr>
      <vt:lpstr>Changes </vt:lpstr>
      <vt:lpstr>OM – Oral Medicine (20 cases)  </vt:lpstr>
      <vt:lpstr>PowerPoint Presentation</vt:lpstr>
      <vt:lpstr>PE1 (20 cases)   </vt:lpstr>
      <vt:lpstr>PE2 (20 cases)    </vt:lpstr>
      <vt:lpstr>PE3 (10 cases)  </vt:lpstr>
      <vt:lpstr>PE3 (10 cases)  </vt:lpstr>
      <vt:lpstr>PE4 (10 cases)   </vt:lpstr>
      <vt:lpstr>PE4 (10 cases)</vt:lpstr>
      <vt:lpstr>PowerPoint Presentation</vt:lpstr>
      <vt:lpstr>EN1 (34 cases) </vt:lpstr>
      <vt:lpstr>EN1 (34 cases) </vt:lpstr>
      <vt:lpstr>EN2 (5 cases) </vt:lpstr>
      <vt:lpstr>EN3 (3 cases)  </vt:lpstr>
      <vt:lpstr>EN3</vt:lpstr>
      <vt:lpstr>RE (12 cases) *Variety from diagnosis and/pr procedure  </vt:lpstr>
      <vt:lpstr>RE (12 cases)</vt:lpstr>
      <vt:lpstr>OS1 (35 cases)                     OS2 (25 cases) </vt:lpstr>
      <vt:lpstr>OS3 (6 cases) *67% rule  </vt:lpstr>
      <vt:lpstr>OS4 (5 cases)  </vt:lpstr>
      <vt:lpstr>OS5 (5 cases)</vt:lpstr>
      <vt:lpstr>PowerPoint Presentation</vt:lpstr>
      <vt:lpstr>PR (10 cases) </vt:lpstr>
      <vt:lpstr>PR A (10 cases)                     PR B (10 cases) </vt:lpstr>
      <vt:lpstr>OR - Orthodontics  </vt:lpstr>
      <vt:lpstr>OR1 (10 cases)                OR 2 (4 cases)</vt:lpstr>
      <vt:lpstr>OR3 (4 cases)  </vt:lpstr>
      <vt:lpstr>OR4 (2 cases)  </vt:lpstr>
      <vt:lpstr>PowerPoint Presentation</vt:lpstr>
      <vt:lpstr>Questions … 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AUTOMATED CASE LOGS</dc:title>
  <dc:creator>Stephanie L Goldschmidt</dc:creator>
  <cp:lastModifiedBy>Stephanie L Goldschmidt</cp:lastModifiedBy>
  <cp:revision>14</cp:revision>
  <dcterms:created xsi:type="dcterms:W3CDTF">2021-09-29T19:51:33Z</dcterms:created>
  <dcterms:modified xsi:type="dcterms:W3CDTF">2021-10-28T13:51:24Z</dcterms:modified>
</cp:coreProperties>
</file>